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1.xml" ContentType="application/vnd.openxmlformats-officedocument.presentationml.slide+xml"/>
  <Override PartName="/ppt/slides/slide7.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10.xml" ContentType="application/vnd.openxmlformats-officedocument.presentationml.slideLayout+xml"/>
  <Override PartName="/ppt/slideLayouts/slideLayout12.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11.xml" ContentType="application/vnd.openxmlformats-officedocument.presentationml.slideLayout+xml"/>
  <Override PartName="/ppt/slideLayouts/slideLayout18.xml" ContentType="application/vnd.openxmlformats-officedocument.presentationml.slideLayout+xml"/>
  <Override PartName="/ppt/slideLayouts/slideLayout16.xml" ContentType="application/vnd.openxmlformats-officedocument.presentationml.slideLayout+xml"/>
  <Override PartName="/ppt/slideLayouts/slideLayout13.xml" ContentType="application/vnd.openxmlformats-officedocument.presentationml.slideLayout+xml"/>
  <Override PartName="/ppt/slideLayouts/slideLayout17.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0"/>
  </p:notesMasterIdLst>
  <p:sldIdLst>
    <p:sldId id="256" r:id="rId3"/>
    <p:sldId id="290" r:id="rId4"/>
    <p:sldId id="291" r:id="rId5"/>
    <p:sldId id="294" r:id="rId6"/>
    <p:sldId id="295" r:id="rId7"/>
    <p:sldId id="260" r:id="rId8"/>
    <p:sldId id="261"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25" autoAdjust="0"/>
    <p:restoredTop sz="93049" autoAdjust="0"/>
  </p:normalViewPr>
  <p:slideViewPr>
    <p:cSldViewPr snapToGrid="0">
      <p:cViewPr varScale="1">
        <p:scale>
          <a:sx n="114" d="100"/>
          <a:sy n="114" d="100"/>
        </p:scale>
        <p:origin x="1272" y="13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customXml" Target="../customXml/item1.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AD3682-4DA9-4CBA-A786-3A2385977DAA}" type="datetimeFigureOut">
              <a:rPr lang="en-GB" smtClean="0"/>
              <a:t>01/02/2024</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826F67-900C-46C4-A439-B3A48640F1B0}" type="slidenum">
              <a:rPr lang="en-GB" smtClean="0"/>
              <a:t>‹#›</a:t>
            </a:fld>
            <a:endParaRPr lang="en-GB"/>
          </a:p>
        </p:txBody>
      </p:sp>
    </p:spTree>
    <p:extLst>
      <p:ext uri="{BB962C8B-B14F-4D97-AF65-F5344CB8AC3E}">
        <p14:creationId xmlns:p14="http://schemas.microsoft.com/office/powerpoint/2010/main" val="41148938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B64E3AE-5211-4AFD-9363-784A6800BD15}" type="datetimeFigureOut">
              <a:rPr lang="en-GB" smtClean="0"/>
              <a:t>01/02/2024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1190358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64E3AE-5211-4AFD-9363-784A6800BD15}" type="datetimeFigureOut">
              <a:rPr lang="en-GB" smtClean="0"/>
              <a:t>01/02/2024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1424831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B64E3AE-5211-4AFD-9363-784A6800BD15}" type="datetimeFigureOut">
              <a:rPr lang="en-GB" smtClean="0"/>
              <a:t>01/02/2024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24073786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B64E3AE-5211-4AFD-9363-784A6800BD15}" type="datetimeFigureOut">
              <a:rPr lang="en-GB" smtClean="0"/>
              <a:t>01/02/2024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1974828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B64E3AE-5211-4AFD-9363-784A6800BD15}" type="datetimeFigureOut">
              <a:rPr lang="en-GB" smtClean="0"/>
              <a:t>01/02/2024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1354398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B64E3AE-5211-4AFD-9363-784A6800BD15}" type="datetimeFigureOut">
              <a:rPr lang="en-GB" smtClean="0"/>
              <a:t>01/02/2024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33773454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64E3AE-5211-4AFD-9363-784A6800BD15}" type="datetimeFigureOut">
              <a:rPr lang="en-GB" smtClean="0"/>
              <a:t>01/02/2024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355567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B64E3AE-5211-4AFD-9363-784A6800BD15}" type="datetimeFigureOut">
              <a:rPr lang="en-GB" smtClean="0"/>
              <a:t>01/02/2024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4214682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B64E3AE-5211-4AFD-9363-784A6800BD15}" type="datetimeFigureOut">
              <a:rPr lang="en-GB" smtClean="0"/>
              <a:t>01/02/2024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2640821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64E3AE-5211-4AFD-9363-784A6800BD15}" type="datetimeFigureOut">
              <a:rPr lang="en-GB" smtClean="0"/>
              <a:t>01/02/2024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1942098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64E3AE-5211-4AFD-9363-784A6800BD15}" type="datetimeFigureOut">
              <a:rPr lang="en-GB" smtClean="0"/>
              <a:t>01/02/2024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3C3194D-3E99-415B-B60E-2BC3FB7B0DD2}" type="slidenum">
              <a:rPr lang="en-GB" smtClean="0"/>
              <a:t>‹#›</a:t>
            </a:fld>
            <a:endParaRPr lang="en-GB"/>
          </a:p>
        </p:txBody>
      </p:sp>
    </p:spTree>
    <p:extLst>
      <p:ext uri="{BB962C8B-B14F-4D97-AF65-F5344CB8AC3E}">
        <p14:creationId xmlns:p14="http://schemas.microsoft.com/office/powerpoint/2010/main" val="41464739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0CAFB-AE5B-45A4-AC4D-B5412E41C356}"/>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GB"/>
          </a:p>
        </p:txBody>
      </p:sp>
      <p:sp>
        <p:nvSpPr>
          <p:cNvPr id="3" name="Subtitle 2">
            <a:extLst>
              <a:ext uri="{FF2B5EF4-FFF2-40B4-BE49-F238E27FC236}">
                <a16:creationId xmlns:a16="http://schemas.microsoft.com/office/drawing/2014/main" id="{7E1B5EFD-B235-4F01-B2F9-434199551531}"/>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5DF6892-DC24-4437-9D91-52F8E6D1F3AC}"/>
              </a:ext>
            </a:extLst>
          </p:cNvPr>
          <p:cNvSpPr>
            <a:spLocks noGrp="1"/>
          </p:cNvSpPr>
          <p:nvPr>
            <p:ph type="dt" sz="half" idx="10"/>
          </p:nvPr>
        </p:nvSpPr>
        <p:spPr/>
        <p:txBody>
          <a:bodyPr/>
          <a:lstStyle/>
          <a:p>
            <a:fld id="{A2AF28D0-D7F1-4B6A-965D-E30353995D9F}" type="datetimeFigureOut">
              <a:rPr lang="en-GB" smtClean="0"/>
              <a:t>01/02/2024</a:t>
            </a:fld>
            <a:endParaRPr lang="en-GB"/>
          </a:p>
        </p:txBody>
      </p:sp>
      <p:sp>
        <p:nvSpPr>
          <p:cNvPr id="5" name="Footer Placeholder 4">
            <a:extLst>
              <a:ext uri="{FF2B5EF4-FFF2-40B4-BE49-F238E27FC236}">
                <a16:creationId xmlns:a16="http://schemas.microsoft.com/office/drawing/2014/main" id="{D770B3F4-B71B-4788-8902-4236F17C77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4B14CA-3085-465C-9F93-1EA5A4C4C744}"/>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1161519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966A9-EAA1-4E0A-99D8-F2D67EB3DE6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74BF5D6-C0BD-473B-ABB7-E7A95574891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C3981BB-BC59-469F-A558-C25F3E1E6341}"/>
              </a:ext>
            </a:extLst>
          </p:cNvPr>
          <p:cNvSpPr>
            <a:spLocks noGrp="1"/>
          </p:cNvSpPr>
          <p:nvPr>
            <p:ph type="dt" sz="half" idx="10"/>
          </p:nvPr>
        </p:nvSpPr>
        <p:spPr/>
        <p:txBody>
          <a:bodyPr/>
          <a:lstStyle/>
          <a:p>
            <a:fld id="{A2AF28D0-D7F1-4B6A-965D-E30353995D9F}" type="datetimeFigureOut">
              <a:rPr lang="en-GB" smtClean="0"/>
              <a:t>01/02/2024</a:t>
            </a:fld>
            <a:endParaRPr lang="en-GB"/>
          </a:p>
        </p:txBody>
      </p:sp>
      <p:sp>
        <p:nvSpPr>
          <p:cNvPr id="5" name="Footer Placeholder 4">
            <a:extLst>
              <a:ext uri="{FF2B5EF4-FFF2-40B4-BE49-F238E27FC236}">
                <a16:creationId xmlns:a16="http://schemas.microsoft.com/office/drawing/2014/main" id="{66DD6749-5CF7-4FD5-9511-82A6441360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F074615-97B1-47D2-808D-D6D918FD6155}"/>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27026390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314A9-AD29-424D-8CEB-16A98099F34C}"/>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03B5235-FC4E-454F-90E0-1D289B05EE2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5E51EE05-7008-4535-8294-3EA2AC9AE3C3}"/>
              </a:ext>
            </a:extLst>
          </p:cNvPr>
          <p:cNvSpPr>
            <a:spLocks noGrp="1"/>
          </p:cNvSpPr>
          <p:nvPr>
            <p:ph type="dt" sz="half" idx="10"/>
          </p:nvPr>
        </p:nvSpPr>
        <p:spPr/>
        <p:txBody>
          <a:bodyPr/>
          <a:lstStyle/>
          <a:p>
            <a:fld id="{A2AF28D0-D7F1-4B6A-965D-E30353995D9F}" type="datetimeFigureOut">
              <a:rPr lang="en-GB" smtClean="0"/>
              <a:t>01/02/2024</a:t>
            </a:fld>
            <a:endParaRPr lang="en-GB"/>
          </a:p>
        </p:txBody>
      </p:sp>
      <p:sp>
        <p:nvSpPr>
          <p:cNvPr id="5" name="Footer Placeholder 4">
            <a:extLst>
              <a:ext uri="{FF2B5EF4-FFF2-40B4-BE49-F238E27FC236}">
                <a16:creationId xmlns:a16="http://schemas.microsoft.com/office/drawing/2014/main" id="{CA8A16D9-7FAE-4160-94D2-B458E3E839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EE3901-FF6D-4903-B9C6-EFE79F5A33E6}"/>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6520920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9A6C2-6F72-405F-9E6F-CDB8C418896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8585A24-AEF1-4A08-8FC5-141F72A0E31C}"/>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D6C8F0C-23B4-4BAA-8C62-5DC8F6EA533E}"/>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BC23FDD-5F88-4CEA-9F6F-F550BE69CB16}"/>
              </a:ext>
            </a:extLst>
          </p:cNvPr>
          <p:cNvSpPr>
            <a:spLocks noGrp="1"/>
          </p:cNvSpPr>
          <p:nvPr>
            <p:ph type="dt" sz="half" idx="10"/>
          </p:nvPr>
        </p:nvSpPr>
        <p:spPr/>
        <p:txBody>
          <a:bodyPr/>
          <a:lstStyle/>
          <a:p>
            <a:fld id="{A2AF28D0-D7F1-4B6A-965D-E30353995D9F}" type="datetimeFigureOut">
              <a:rPr lang="en-GB" smtClean="0"/>
              <a:t>01/02/2024</a:t>
            </a:fld>
            <a:endParaRPr lang="en-GB"/>
          </a:p>
        </p:txBody>
      </p:sp>
      <p:sp>
        <p:nvSpPr>
          <p:cNvPr id="6" name="Footer Placeholder 5">
            <a:extLst>
              <a:ext uri="{FF2B5EF4-FFF2-40B4-BE49-F238E27FC236}">
                <a16:creationId xmlns:a16="http://schemas.microsoft.com/office/drawing/2014/main" id="{35EED44D-30E3-40C0-859A-09F69E708B3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936C845-617D-4C6D-8695-4E94D810D264}"/>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19881811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82AEE-8498-4D8E-819E-F60471A0A5DE}"/>
              </a:ext>
            </a:extLst>
          </p:cNvPr>
          <p:cNvSpPr>
            <a:spLocks noGrp="1"/>
          </p:cNvSpPr>
          <p:nvPr>
            <p:ph type="title"/>
          </p:nvPr>
        </p:nvSpPr>
        <p:spPr>
          <a:xfrm>
            <a:off x="629841" y="365126"/>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805C116-6760-426A-9D3F-CAC8868B928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3BD4F96-25E7-47D5-99DD-9D94DDE42B4B}"/>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6E94B00-F164-4896-A8F5-9F366F8F1DE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CA8DFF8-E15F-47D0-A9D1-4A0168AA9652}"/>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518CD9D-E9B2-4931-898D-581FBC95EA17}"/>
              </a:ext>
            </a:extLst>
          </p:cNvPr>
          <p:cNvSpPr>
            <a:spLocks noGrp="1"/>
          </p:cNvSpPr>
          <p:nvPr>
            <p:ph type="dt" sz="half" idx="10"/>
          </p:nvPr>
        </p:nvSpPr>
        <p:spPr/>
        <p:txBody>
          <a:bodyPr/>
          <a:lstStyle/>
          <a:p>
            <a:fld id="{A2AF28D0-D7F1-4B6A-965D-E30353995D9F}" type="datetimeFigureOut">
              <a:rPr lang="en-GB" smtClean="0"/>
              <a:t>01/02/2024</a:t>
            </a:fld>
            <a:endParaRPr lang="en-GB"/>
          </a:p>
        </p:txBody>
      </p:sp>
      <p:sp>
        <p:nvSpPr>
          <p:cNvPr id="8" name="Footer Placeholder 7">
            <a:extLst>
              <a:ext uri="{FF2B5EF4-FFF2-40B4-BE49-F238E27FC236}">
                <a16:creationId xmlns:a16="http://schemas.microsoft.com/office/drawing/2014/main" id="{96F3BCDB-7F10-44DF-BA1B-0360DE50461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E663446-10CA-470E-87D7-2A2885458024}"/>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2797680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E064ED-1A97-4DEE-86F6-09CD9CE83C2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B840943-17B6-4A5D-A912-88EEBDAA4BCF}"/>
              </a:ext>
            </a:extLst>
          </p:cNvPr>
          <p:cNvSpPr>
            <a:spLocks noGrp="1"/>
          </p:cNvSpPr>
          <p:nvPr>
            <p:ph type="dt" sz="half" idx="10"/>
          </p:nvPr>
        </p:nvSpPr>
        <p:spPr/>
        <p:txBody>
          <a:bodyPr/>
          <a:lstStyle/>
          <a:p>
            <a:fld id="{A2AF28D0-D7F1-4B6A-965D-E30353995D9F}" type="datetimeFigureOut">
              <a:rPr lang="en-GB" smtClean="0"/>
              <a:t>01/02/2024</a:t>
            </a:fld>
            <a:endParaRPr lang="en-GB"/>
          </a:p>
        </p:txBody>
      </p:sp>
      <p:sp>
        <p:nvSpPr>
          <p:cNvPr id="4" name="Footer Placeholder 3">
            <a:extLst>
              <a:ext uri="{FF2B5EF4-FFF2-40B4-BE49-F238E27FC236}">
                <a16:creationId xmlns:a16="http://schemas.microsoft.com/office/drawing/2014/main" id="{F10F48C8-E6B1-4065-8AAF-5AA41BF12C8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6A47059-6F71-4849-A635-033097AA42A7}"/>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5166953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C7FB40-1F56-4963-94AF-FDF3A64A31BC}"/>
              </a:ext>
            </a:extLst>
          </p:cNvPr>
          <p:cNvSpPr>
            <a:spLocks noGrp="1"/>
          </p:cNvSpPr>
          <p:nvPr>
            <p:ph type="dt" sz="half" idx="10"/>
          </p:nvPr>
        </p:nvSpPr>
        <p:spPr/>
        <p:txBody>
          <a:bodyPr/>
          <a:lstStyle/>
          <a:p>
            <a:fld id="{A2AF28D0-D7F1-4B6A-965D-E30353995D9F}" type="datetimeFigureOut">
              <a:rPr lang="en-GB" smtClean="0"/>
              <a:t>01/02/2024</a:t>
            </a:fld>
            <a:endParaRPr lang="en-GB"/>
          </a:p>
        </p:txBody>
      </p:sp>
      <p:sp>
        <p:nvSpPr>
          <p:cNvPr id="3" name="Footer Placeholder 2">
            <a:extLst>
              <a:ext uri="{FF2B5EF4-FFF2-40B4-BE49-F238E27FC236}">
                <a16:creationId xmlns:a16="http://schemas.microsoft.com/office/drawing/2014/main" id="{70879998-CBA3-43BE-BB2A-40247A637D3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EEFF247-755E-48A6-B9FB-EE9142897935}"/>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9074651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F481A-70F5-47A2-AC66-E8668AAB5948}"/>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2FB4C36-71AF-4236-84EB-B9E44A664FD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7D3208D-6AE7-4CBF-852D-8F4A67DB0A04}"/>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2A47BFCB-3938-44DB-8187-B42870BCA3B9}"/>
              </a:ext>
            </a:extLst>
          </p:cNvPr>
          <p:cNvSpPr>
            <a:spLocks noGrp="1"/>
          </p:cNvSpPr>
          <p:nvPr>
            <p:ph type="dt" sz="half" idx="10"/>
          </p:nvPr>
        </p:nvSpPr>
        <p:spPr/>
        <p:txBody>
          <a:bodyPr/>
          <a:lstStyle/>
          <a:p>
            <a:fld id="{A2AF28D0-D7F1-4B6A-965D-E30353995D9F}" type="datetimeFigureOut">
              <a:rPr lang="en-GB" smtClean="0"/>
              <a:t>01/02/2024</a:t>
            </a:fld>
            <a:endParaRPr lang="en-GB"/>
          </a:p>
        </p:txBody>
      </p:sp>
      <p:sp>
        <p:nvSpPr>
          <p:cNvPr id="6" name="Footer Placeholder 5">
            <a:extLst>
              <a:ext uri="{FF2B5EF4-FFF2-40B4-BE49-F238E27FC236}">
                <a16:creationId xmlns:a16="http://schemas.microsoft.com/office/drawing/2014/main" id="{5039528F-9114-4150-8931-6FE58963723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446384-5E14-463E-8B90-DBFE2B81D056}"/>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16452261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F3E8-DD6B-4573-A6CE-F2D927C450D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CEE7475-E5A6-40EA-B4AE-56D911E3DA5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5F4BBDED-1E0E-49FB-AB5C-C6F53B150725}"/>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1D59B5E9-346B-465D-A3E0-EB6203AC92F5}"/>
              </a:ext>
            </a:extLst>
          </p:cNvPr>
          <p:cNvSpPr>
            <a:spLocks noGrp="1"/>
          </p:cNvSpPr>
          <p:nvPr>
            <p:ph type="dt" sz="half" idx="10"/>
          </p:nvPr>
        </p:nvSpPr>
        <p:spPr/>
        <p:txBody>
          <a:bodyPr/>
          <a:lstStyle/>
          <a:p>
            <a:fld id="{A2AF28D0-D7F1-4B6A-965D-E30353995D9F}" type="datetimeFigureOut">
              <a:rPr lang="en-GB" smtClean="0"/>
              <a:t>01/02/2024</a:t>
            </a:fld>
            <a:endParaRPr lang="en-GB"/>
          </a:p>
        </p:txBody>
      </p:sp>
      <p:sp>
        <p:nvSpPr>
          <p:cNvPr id="6" name="Footer Placeholder 5">
            <a:extLst>
              <a:ext uri="{FF2B5EF4-FFF2-40B4-BE49-F238E27FC236}">
                <a16:creationId xmlns:a16="http://schemas.microsoft.com/office/drawing/2014/main" id="{8CC94183-EC1D-447E-A86A-7618D3491C6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40EB32D-FA22-415B-9220-CCDBA3DE9031}"/>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38543288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1DAF0-547C-410B-B439-C4530799970F}"/>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3AD84E9-65CD-413D-8064-45A68D27114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1B24631-9E7C-497D-A14B-FD69CBD745AA}"/>
              </a:ext>
            </a:extLst>
          </p:cNvPr>
          <p:cNvSpPr>
            <a:spLocks noGrp="1"/>
          </p:cNvSpPr>
          <p:nvPr>
            <p:ph type="dt" sz="half" idx="10"/>
          </p:nvPr>
        </p:nvSpPr>
        <p:spPr/>
        <p:txBody>
          <a:bodyPr/>
          <a:lstStyle/>
          <a:p>
            <a:fld id="{A2AF28D0-D7F1-4B6A-965D-E30353995D9F}" type="datetimeFigureOut">
              <a:rPr lang="en-GB" smtClean="0"/>
              <a:t>01/02/2024</a:t>
            </a:fld>
            <a:endParaRPr lang="en-GB"/>
          </a:p>
        </p:txBody>
      </p:sp>
      <p:sp>
        <p:nvSpPr>
          <p:cNvPr id="5" name="Footer Placeholder 4">
            <a:extLst>
              <a:ext uri="{FF2B5EF4-FFF2-40B4-BE49-F238E27FC236}">
                <a16:creationId xmlns:a16="http://schemas.microsoft.com/office/drawing/2014/main" id="{2FF4575D-4F63-44D4-A1D4-87AA640145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BF18852-1F64-443B-90DE-0DF14F6B5AED}"/>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31226748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3638032-0C3D-4146-B3F1-0344C05B65F5}"/>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0EA5E02-52E1-4B59-A9CE-11D934DFA11A}"/>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8A0EE5E-972B-463A-95AD-D5604F6894CF}"/>
              </a:ext>
            </a:extLst>
          </p:cNvPr>
          <p:cNvSpPr>
            <a:spLocks noGrp="1"/>
          </p:cNvSpPr>
          <p:nvPr>
            <p:ph type="dt" sz="half" idx="10"/>
          </p:nvPr>
        </p:nvSpPr>
        <p:spPr/>
        <p:txBody>
          <a:bodyPr/>
          <a:lstStyle/>
          <a:p>
            <a:fld id="{A2AF28D0-D7F1-4B6A-965D-E30353995D9F}" type="datetimeFigureOut">
              <a:rPr lang="en-GB" smtClean="0"/>
              <a:t>01/02/2024</a:t>
            </a:fld>
            <a:endParaRPr lang="en-GB"/>
          </a:p>
        </p:txBody>
      </p:sp>
      <p:sp>
        <p:nvSpPr>
          <p:cNvPr id="5" name="Footer Placeholder 4">
            <a:extLst>
              <a:ext uri="{FF2B5EF4-FFF2-40B4-BE49-F238E27FC236}">
                <a16:creationId xmlns:a16="http://schemas.microsoft.com/office/drawing/2014/main" id="{4F52FBDC-C42E-490E-A37B-06C0A7E5D7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F18E198-46D1-4DB8-98E0-DB1E5DEC1742}"/>
              </a:ext>
            </a:extLst>
          </p:cNvPr>
          <p:cNvSpPr>
            <a:spLocks noGrp="1"/>
          </p:cNvSpPr>
          <p:nvPr>
            <p:ph type="sldNum" sz="quarter" idx="12"/>
          </p:nvPr>
        </p:nvSpPr>
        <p:spPr/>
        <p:txBody>
          <a:bodyPr/>
          <a:lstStyle/>
          <a:p>
            <a:fld id="{EFFB713F-FA01-4BBD-9F35-4FD3167F92D2}" type="slidenum">
              <a:rPr lang="en-GB" smtClean="0"/>
              <a:t>‹#›</a:t>
            </a:fld>
            <a:endParaRPr lang="en-GB"/>
          </a:p>
        </p:txBody>
      </p:sp>
    </p:spTree>
    <p:extLst>
      <p:ext uri="{BB962C8B-B14F-4D97-AF65-F5344CB8AC3E}">
        <p14:creationId xmlns:p14="http://schemas.microsoft.com/office/powerpoint/2010/main" val="1915996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64E3AE-5211-4AFD-9363-784A6800BD15}" type="datetimeFigureOut">
              <a:rPr lang="en-GB" smtClean="0"/>
              <a:t>01/02/2024</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3C3194D-3E99-415B-B60E-2BC3FB7B0DD2}" type="slidenum">
              <a:rPr lang="en-GB" smtClean="0"/>
              <a:t>‹#›</a:t>
            </a:fld>
            <a:endParaRPr lang="en-GB"/>
          </a:p>
        </p:txBody>
      </p:sp>
    </p:spTree>
    <p:extLst>
      <p:ext uri="{BB962C8B-B14F-4D97-AF65-F5344CB8AC3E}">
        <p14:creationId xmlns:p14="http://schemas.microsoft.com/office/powerpoint/2010/main" val="18120599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1A840E-81D8-419D-B411-7E52619292C0}"/>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43CBAF2-D49C-4D97-A4FE-D99C3B4B4C08}"/>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85A5861-8AD7-42A5-8A09-86E411C56CD8}"/>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2AF28D0-D7F1-4B6A-965D-E30353995D9F}" type="datetimeFigureOut">
              <a:rPr lang="en-GB" smtClean="0"/>
              <a:t>01/02/2024</a:t>
            </a:fld>
            <a:endParaRPr lang="en-GB"/>
          </a:p>
        </p:txBody>
      </p:sp>
      <p:sp>
        <p:nvSpPr>
          <p:cNvPr id="5" name="Footer Placeholder 4">
            <a:extLst>
              <a:ext uri="{FF2B5EF4-FFF2-40B4-BE49-F238E27FC236}">
                <a16:creationId xmlns:a16="http://schemas.microsoft.com/office/drawing/2014/main" id="{91AAC5ED-55B6-4EE5-892C-7CB4F5D1F1C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1BF80E1-3718-4BE0-B7B1-ED5945603CD7}"/>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FFB713F-FA01-4BBD-9F35-4FD3167F92D2}" type="slidenum">
              <a:rPr lang="en-GB" smtClean="0"/>
              <a:t>‹#›</a:t>
            </a:fld>
            <a:endParaRPr lang="en-GB"/>
          </a:p>
        </p:txBody>
      </p:sp>
    </p:spTree>
    <p:extLst>
      <p:ext uri="{BB962C8B-B14F-4D97-AF65-F5344CB8AC3E}">
        <p14:creationId xmlns:p14="http://schemas.microsoft.com/office/powerpoint/2010/main" val="90781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hyperlink" Target="https://www.dexigner.com/directory/cat/Textile-Design/Designers" TargetMode="External"/><Relationship Id="rId13" Type="http://schemas.openxmlformats.org/officeDocument/2006/relationships/image" Target="../media/image3.png"/><Relationship Id="rId18" Type="http://schemas.openxmlformats.org/officeDocument/2006/relationships/image" Target="../media/image8.png"/><Relationship Id="rId3" Type="http://schemas.microsoft.com/office/2007/relationships/media" Target="../media/media3.m4a"/><Relationship Id="rId7" Type="http://schemas.openxmlformats.org/officeDocument/2006/relationships/hyperlink" Target="https://www.patterndesigners.com/top-10-textile-designers-2017/" TargetMode="External"/><Relationship Id="rId12" Type="http://schemas.openxmlformats.org/officeDocument/2006/relationships/hyperlink" Target="https://www.textileartist.org/10-contemporary-embroidery-artists" TargetMode="External"/><Relationship Id="rId17" Type="http://schemas.openxmlformats.org/officeDocument/2006/relationships/image" Target="../media/image7.png"/><Relationship Id="rId2" Type="http://schemas.openxmlformats.org/officeDocument/2006/relationships/audio" Target="../media/media2.m4a"/><Relationship Id="rId16" Type="http://schemas.openxmlformats.org/officeDocument/2006/relationships/image" Target="../media/image6.png"/><Relationship Id="rId20" Type="http://schemas.openxmlformats.org/officeDocument/2006/relationships/image" Target="../media/image2.png"/><Relationship Id="rId1" Type="http://schemas.microsoft.com/office/2007/relationships/media" Target="../media/media2.m4a"/><Relationship Id="rId6" Type="http://schemas.openxmlformats.org/officeDocument/2006/relationships/hyperlink" Target="https://www.textileartist.org/" TargetMode="External"/><Relationship Id="rId11" Type="http://schemas.openxmlformats.org/officeDocument/2006/relationships/hyperlink" Target="https://pahaldesign.com/10-best-fashion-designer-of-world/" TargetMode="External"/><Relationship Id="rId5" Type="http://schemas.openxmlformats.org/officeDocument/2006/relationships/slideLayout" Target="../slideLayouts/slideLayout18.xml"/><Relationship Id="rId15" Type="http://schemas.openxmlformats.org/officeDocument/2006/relationships/image" Target="../media/image5.png"/><Relationship Id="rId10" Type="http://schemas.openxmlformats.org/officeDocument/2006/relationships/hyperlink" Target="https://sewguide.com/famous-fashion-designers/" TargetMode="External"/><Relationship Id="rId19" Type="http://schemas.openxmlformats.org/officeDocument/2006/relationships/image" Target="../media/image9.png"/><Relationship Id="rId4" Type="http://schemas.openxmlformats.org/officeDocument/2006/relationships/audio" Target="../media/media3.m4a"/><Relationship Id="rId9" Type="http://schemas.openxmlformats.org/officeDocument/2006/relationships/hyperlink" Target="https://www.msn.com/en-us/money/other/30-most-influential-fashion-designers-of-all-time/ar-BBNNj6y" TargetMode="External"/><Relationship Id="rId1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hyperlink" Target="https://www.polkadotchair.com/45-beginner-quilt-patterns-tutorials/" TargetMode="External"/><Relationship Id="rId13" Type="http://schemas.openxmlformats.org/officeDocument/2006/relationships/image" Target="../media/image11.png"/><Relationship Id="rId3" Type="http://schemas.openxmlformats.org/officeDocument/2006/relationships/slideLayout" Target="../slideLayouts/slideLayout18.xml"/><Relationship Id="rId7" Type="http://schemas.openxmlformats.org/officeDocument/2006/relationships/hyperlink" Target="https://rosiepink.typepad.co.uk/rosiepink/tutorial-how-to-make-flat-felt-wet-felting.html" TargetMode="External"/><Relationship Id="rId12" Type="http://schemas.openxmlformats.org/officeDocument/2006/relationships/image" Target="../media/image5.png"/><Relationship Id="rId17" Type="http://schemas.openxmlformats.org/officeDocument/2006/relationships/image" Target="../media/image2.png"/><Relationship Id="rId2" Type="http://schemas.openxmlformats.org/officeDocument/2006/relationships/audio" Target="../media/media4.m4a"/><Relationship Id="rId16" Type="http://schemas.openxmlformats.org/officeDocument/2006/relationships/image" Target="../media/image14.png"/><Relationship Id="rId1" Type="http://schemas.microsoft.com/office/2007/relationships/media" Target="../media/media4.m4a"/><Relationship Id="rId6" Type="http://schemas.openxmlformats.org/officeDocument/2006/relationships/hyperlink" Target="https://www.theweavingloom.com/beginners-guide-to-weaving/" TargetMode="External"/><Relationship Id="rId11" Type="http://schemas.openxmlformats.org/officeDocument/2006/relationships/image" Target="../media/image10.png"/><Relationship Id="rId5" Type="http://schemas.openxmlformats.org/officeDocument/2006/relationships/hyperlink" Target="https://www.ritdye.com/techniques/" TargetMode="External"/><Relationship Id="rId15" Type="http://schemas.openxmlformats.org/officeDocument/2006/relationships/image" Target="../media/image13.jpeg"/><Relationship Id="rId10" Type="http://schemas.openxmlformats.org/officeDocument/2006/relationships/image" Target="../media/image3.png"/><Relationship Id="rId4" Type="http://schemas.openxmlformats.org/officeDocument/2006/relationships/hyperlink" Target="http://www.embroidery.rocksea.org/reference/picture-dictionary/" TargetMode="External"/><Relationship Id="rId9" Type="http://schemas.openxmlformats.org/officeDocument/2006/relationships/hyperlink" Target="https://mypatchwork.wordpress.com/2014/07/26/41-fabric-manipulation-tutorials/" TargetMode="External"/><Relationship Id="rId14"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hyperlink" Target="https://www.mybluprint.com/article/drawing-folded-or-draped-fabric-is-an-art-heres-how-to-crush-it-in-a-few-easy-steps" TargetMode="External"/><Relationship Id="rId13" Type="http://schemas.openxmlformats.org/officeDocument/2006/relationships/image" Target="../media/image16.png"/><Relationship Id="rId3" Type="http://schemas.openxmlformats.org/officeDocument/2006/relationships/slideLayout" Target="../slideLayouts/slideLayout7.xml"/><Relationship Id="rId7" Type="http://schemas.openxmlformats.org/officeDocument/2006/relationships/hyperlink" Target="https://www.idrawfashion.com/friday-tips/" TargetMode="External"/><Relationship Id="rId12" Type="http://schemas.openxmlformats.org/officeDocument/2006/relationships/image" Target="../media/image5.png"/><Relationship Id="rId2" Type="http://schemas.openxmlformats.org/officeDocument/2006/relationships/audio" Target="../media/media5.m4a"/><Relationship Id="rId16" Type="http://schemas.openxmlformats.org/officeDocument/2006/relationships/image" Target="../media/image2.png"/><Relationship Id="rId1" Type="http://schemas.microsoft.com/office/2007/relationships/media" Target="../media/media5.m4a"/><Relationship Id="rId6" Type="http://schemas.openxmlformats.org/officeDocument/2006/relationships/hyperlink" Target="https://www.youtube.com/watch?v=U68FvwHaOoE" TargetMode="External"/><Relationship Id="rId11" Type="http://schemas.openxmlformats.org/officeDocument/2006/relationships/image" Target="../media/image15.png"/><Relationship Id="rId5" Type="http://schemas.openxmlformats.org/officeDocument/2006/relationships/hyperlink" Target="https://www.youtube.com/watch?v=r1idghDW8KY" TargetMode="External"/><Relationship Id="rId15" Type="http://schemas.openxmlformats.org/officeDocument/2006/relationships/image" Target="../media/image18.png"/><Relationship Id="rId10" Type="http://schemas.openxmlformats.org/officeDocument/2006/relationships/image" Target="../media/image3.png"/><Relationship Id="rId4" Type="http://schemas.openxmlformats.org/officeDocument/2006/relationships/hyperlink" Target="https://www.youtube.com/watch?v=nXKFBA0xeYQ" TargetMode="External"/><Relationship Id="rId9" Type="http://schemas.openxmlformats.org/officeDocument/2006/relationships/hyperlink" Target="https://www.idrawfashion.com/clothes/textiles/" TargetMode="External"/><Relationship Id="rId14"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png"/><Relationship Id="rId3" Type="http://schemas.openxmlformats.org/officeDocument/2006/relationships/slideLayout" Target="../slideLayouts/slideLayout7.xml"/><Relationship Id="rId7" Type="http://schemas.openxmlformats.org/officeDocument/2006/relationships/image" Target="../media/image3.png"/><Relationship Id="rId12" Type="http://schemas.openxmlformats.org/officeDocument/2006/relationships/image" Target="../media/image22.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hyperlink" Target="https://www.instyle.com/awards-events/fashion-week/new-york/fall-2017-designer-inspiration" TargetMode="External"/><Relationship Id="rId11" Type="http://schemas.openxmlformats.org/officeDocument/2006/relationships/image" Target="../media/image21.png"/><Relationship Id="rId5" Type="http://schemas.openxmlformats.org/officeDocument/2006/relationships/hyperlink" Target="https://www.designboom.com/design/interview-with-fashion-designer-carla-fernandez-05-14-2014/" TargetMode="External"/><Relationship Id="rId10" Type="http://schemas.openxmlformats.org/officeDocument/2006/relationships/image" Target="../media/image20.png"/><Relationship Id="rId4" Type="http://schemas.openxmlformats.org/officeDocument/2006/relationships/hyperlink" Target="https://fashionunited.uk/news/fashion/10-fashion-talks-to-watch/2018102239556" TargetMode="External"/><Relationship Id="rId9"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vogue.co.uk/fashion/gallery/couture-trends-ss22" TargetMode="External"/><Relationship Id="rId2" Type="http://schemas.openxmlformats.org/officeDocument/2006/relationships/hyperlink" Target="https://www.bing.com/ck/a?!&amp;&amp;p=4cfe030a571fd172JmltdHM9MTcwNjc0NTYwMCZpZ3VpZD0xZTQ5YmI0MS0yYWFjLTY5NmItMmIyZC1hZjU5MmI0YzY4ZGYmaW5zaWQ9NTE5Nw&amp;ptn=3&amp;ver=2&amp;hsh=3&amp;fclid=1e49bb41-2aac-696b-2b2d-af592b4c68df&amp;psq=https%3a%2f%2fwww.textilesartist+.org&amp;u=a1aHR0cHM6Ly93d3cudGV4dGlsZWFydGlzdC5vcmcv&amp;ntb=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47627-D88E-4AA3-8CBA-E8ACD158E4C1}"/>
              </a:ext>
            </a:extLst>
          </p:cNvPr>
          <p:cNvSpPr>
            <a:spLocks noGrp="1"/>
          </p:cNvSpPr>
          <p:nvPr>
            <p:ph type="ctrTitle"/>
          </p:nvPr>
        </p:nvSpPr>
        <p:spPr>
          <a:xfrm>
            <a:off x="822122" y="1417564"/>
            <a:ext cx="3330429" cy="1015651"/>
          </a:xfrm>
        </p:spPr>
        <p:txBody>
          <a:bodyPr>
            <a:normAutofit fontScale="90000"/>
          </a:bodyPr>
          <a:lstStyle/>
          <a:p>
            <a:r>
              <a:rPr lang="en-GB" sz="8000" dirty="0"/>
              <a:t>Revision Guide</a:t>
            </a:r>
          </a:p>
        </p:txBody>
      </p:sp>
      <p:sp>
        <p:nvSpPr>
          <p:cNvPr id="3" name="Subtitle 2">
            <a:extLst>
              <a:ext uri="{FF2B5EF4-FFF2-40B4-BE49-F238E27FC236}">
                <a16:creationId xmlns:a16="http://schemas.microsoft.com/office/drawing/2014/main" id="{66E686EB-65D8-4050-B189-2086DA1677AB}"/>
              </a:ext>
            </a:extLst>
          </p:cNvPr>
          <p:cNvSpPr>
            <a:spLocks noGrp="1"/>
          </p:cNvSpPr>
          <p:nvPr>
            <p:ph type="subTitle" idx="1"/>
          </p:nvPr>
        </p:nvSpPr>
        <p:spPr>
          <a:xfrm>
            <a:off x="-845191" y="3429000"/>
            <a:ext cx="6858000" cy="1655762"/>
          </a:xfrm>
        </p:spPr>
        <p:txBody>
          <a:bodyPr>
            <a:normAutofit/>
          </a:bodyPr>
          <a:lstStyle/>
          <a:p>
            <a:r>
              <a:rPr lang="en-GB" sz="3600" dirty="0"/>
              <a:t>Year 11</a:t>
            </a:r>
          </a:p>
          <a:p>
            <a:r>
              <a:rPr lang="en-GB" sz="3600" dirty="0"/>
              <a:t>GCSE Textile Design</a:t>
            </a:r>
          </a:p>
        </p:txBody>
      </p:sp>
      <p:pic>
        <p:nvPicPr>
          <p:cNvPr id="6" name="Picture 5">
            <a:extLst>
              <a:ext uri="{FF2B5EF4-FFF2-40B4-BE49-F238E27FC236}">
                <a16:creationId xmlns:a16="http://schemas.microsoft.com/office/drawing/2014/main" id="{1690AAC2-276E-47DB-A2D8-47FB141D2D71}"/>
              </a:ext>
            </a:extLst>
          </p:cNvPr>
          <p:cNvPicPr>
            <a:picLocks noChangeAspect="1"/>
          </p:cNvPicPr>
          <p:nvPr/>
        </p:nvPicPr>
        <p:blipFill>
          <a:blip r:embed="rId4"/>
          <a:stretch>
            <a:fillRect/>
          </a:stretch>
        </p:blipFill>
        <p:spPr>
          <a:xfrm>
            <a:off x="4569714" y="33964"/>
            <a:ext cx="4574286" cy="6858000"/>
          </a:xfrm>
          <a:prstGeom prst="rect">
            <a:avLst/>
          </a:prstGeom>
          <a:effectLst>
            <a:softEdge rad="635000"/>
          </a:effectLst>
        </p:spPr>
      </p:pic>
      <p:pic>
        <p:nvPicPr>
          <p:cNvPr id="8" name="Recorded Sound">
            <a:hlinkClick r:id="" action="ppaction://media"/>
            <a:extLst>
              <a:ext uri="{FF2B5EF4-FFF2-40B4-BE49-F238E27FC236}">
                <a16:creationId xmlns:a16="http://schemas.microsoft.com/office/drawing/2014/main" id="{A1609809-B745-4980-B71A-689B7C2E711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267200" y="3124200"/>
            <a:ext cx="609600" cy="609600"/>
          </a:xfrm>
          <a:prstGeom prst="rect">
            <a:avLst/>
          </a:prstGeom>
        </p:spPr>
      </p:pic>
    </p:spTree>
    <p:extLst>
      <p:ext uri="{BB962C8B-B14F-4D97-AF65-F5344CB8AC3E}">
        <p14:creationId xmlns:p14="http://schemas.microsoft.com/office/powerpoint/2010/main" val="784238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855"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p:cNvGrpSpPr/>
          <p:nvPr/>
        </p:nvGrpSpPr>
        <p:grpSpPr>
          <a:xfrm>
            <a:off x="387809" y="1967574"/>
            <a:ext cx="6826112" cy="4669435"/>
            <a:chOff x="2092576" y="99374"/>
            <a:chExt cx="9859939" cy="6744740"/>
          </a:xfrm>
        </p:grpSpPr>
        <p:sp>
          <p:nvSpPr>
            <p:cNvPr id="3" name="TextBox 2"/>
            <p:cNvSpPr txBox="1"/>
            <p:nvPr/>
          </p:nvSpPr>
          <p:spPr>
            <a:xfrm>
              <a:off x="2138465" y="568472"/>
              <a:ext cx="3360287" cy="284374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762"/>
                <a:t>A source can be absolutely ANYTHING you are inspired by! Below is an example of different sources you might include in your sketchbook:</a:t>
              </a:r>
            </a:p>
            <a:p>
              <a:endParaRPr lang="en-GB" sz="762"/>
            </a:p>
            <a:p>
              <a:pPr marL="118695" indent="-118695">
                <a:buFont typeface="Arial" panose="020B0604020202020204" pitchFamily="34" charset="0"/>
                <a:buChar char="•"/>
              </a:pPr>
              <a:r>
                <a:rPr lang="en-GB" sz="762" b="1" u="sng"/>
                <a:t>A Theme Mind Map </a:t>
              </a:r>
              <a:r>
                <a:rPr lang="en-GB" sz="762"/>
                <a:t>– Mind map all the things you can think of relating to your topic! Include images if you want to.</a:t>
              </a:r>
            </a:p>
            <a:p>
              <a:pPr marL="118695" indent="-118695">
                <a:buFont typeface="Arial" panose="020B0604020202020204" pitchFamily="34" charset="0"/>
                <a:buChar char="•"/>
              </a:pPr>
              <a:r>
                <a:rPr lang="en-GB" sz="762" b="1" u="sng"/>
                <a:t>Mood Board</a:t>
              </a:r>
              <a:r>
                <a:rPr lang="en-GB" sz="762"/>
                <a:t> – Collect images linked to your theme into a </a:t>
              </a:r>
              <a:r>
                <a:rPr lang="en-GB" sz="762" err="1"/>
                <a:t>moodboard</a:t>
              </a:r>
              <a:r>
                <a:rPr lang="en-GB" sz="762"/>
                <a:t> – annotate keywords about the images / theme.</a:t>
              </a:r>
            </a:p>
            <a:p>
              <a:pPr marL="118695" indent="-118695">
                <a:buFont typeface="Arial" panose="020B0604020202020204" pitchFamily="34" charset="0"/>
                <a:buChar char="•"/>
              </a:pPr>
              <a:r>
                <a:rPr lang="en-GB" sz="762" b="1" u="sng"/>
                <a:t>Artist / Designer Analysis</a:t>
              </a:r>
              <a:r>
                <a:rPr lang="en-GB" sz="762"/>
                <a:t> – Look at an existing artist or designer and complete an analysis of their work</a:t>
              </a:r>
            </a:p>
            <a:p>
              <a:pPr marL="118695" indent="-118695">
                <a:buFont typeface="Arial" panose="020B0604020202020204" pitchFamily="34" charset="0"/>
                <a:buChar char="•"/>
              </a:pPr>
              <a:r>
                <a:rPr lang="en-GB" sz="762" b="1" u="sng"/>
                <a:t>Take your own photographs</a:t>
              </a:r>
              <a:r>
                <a:rPr lang="en-GB" sz="762"/>
                <a:t> – You can use your own photos as a source of inspiration! Annotate them explaining how they link to your theme.</a:t>
              </a:r>
              <a:endParaRPr lang="en-GB" sz="762" b="1" u="sng"/>
            </a:p>
          </p:txBody>
        </p:sp>
        <p:sp>
          <p:nvSpPr>
            <p:cNvPr id="4" name="Rectangle 3"/>
            <p:cNvSpPr/>
            <p:nvPr/>
          </p:nvSpPr>
          <p:spPr>
            <a:xfrm>
              <a:off x="2138464" y="214303"/>
              <a:ext cx="3360290" cy="463813"/>
            </a:xfrm>
            <a:prstGeom prst="rect">
              <a:avLst/>
            </a:prstGeom>
            <a:solidFill>
              <a:srgbClr val="F4B18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a:p>
          </p:txBody>
        </p:sp>
        <p:sp>
          <p:nvSpPr>
            <p:cNvPr id="5" name="TextBox 4"/>
            <p:cNvSpPr txBox="1"/>
            <p:nvPr/>
          </p:nvSpPr>
          <p:spPr>
            <a:xfrm>
              <a:off x="5625985" y="129358"/>
              <a:ext cx="3153304" cy="410297"/>
            </a:xfrm>
            <a:prstGeom prst="rect">
              <a:avLst/>
            </a:prstGeom>
            <a:solidFill>
              <a:schemeClr val="accent1">
                <a:lumMod val="60000"/>
                <a:lumOff val="40000"/>
              </a:schemeClr>
            </a:solidFill>
            <a:ln>
              <a:solidFill>
                <a:schemeClr val="tx1"/>
              </a:solidFill>
            </a:ln>
          </p:spPr>
          <p:txBody>
            <a:bodyPr wrap="square" rtlCol="0">
              <a:spAutoFit/>
            </a:bodyPr>
            <a:lstStyle/>
            <a:p>
              <a:pPr algn="ctr"/>
              <a:r>
                <a:rPr lang="en-GB" sz="1246">
                  <a:effectLst>
                    <a:outerShdw blurRad="38100" dist="38100" dir="2700000" algn="tl">
                      <a:srgbClr val="000000">
                        <a:alpha val="43137"/>
                      </a:srgbClr>
                    </a:outerShdw>
                  </a:effectLst>
                </a:rPr>
                <a:t>Next Steps…. Using a source</a:t>
              </a:r>
            </a:p>
          </p:txBody>
        </p:sp>
        <p:sp>
          <p:nvSpPr>
            <p:cNvPr id="6" name="Rectangle 5"/>
            <p:cNvSpPr/>
            <p:nvPr/>
          </p:nvSpPr>
          <p:spPr>
            <a:xfrm>
              <a:off x="2810146" y="276590"/>
              <a:ext cx="2016928" cy="400194"/>
            </a:xfrm>
            <a:prstGeom prst="rect">
              <a:avLst/>
            </a:prstGeom>
            <a:noFill/>
          </p:spPr>
          <p:txBody>
            <a:bodyPr wrap="none" lIns="63305" tIns="31652" rIns="63305" bIns="31652">
              <a:spAutoFit/>
            </a:bodyPr>
            <a:lstStyle/>
            <a:p>
              <a:pPr algn="ctr"/>
              <a:r>
                <a:rPr lang="en-US" sz="1385">
                  <a:ln w="0"/>
                  <a:effectLst>
                    <a:outerShdw blurRad="38100" dist="19050" dir="2700000" algn="tl" rotWithShape="0">
                      <a:schemeClr val="dk1">
                        <a:alpha val="40000"/>
                      </a:schemeClr>
                    </a:outerShdw>
                  </a:effectLst>
                </a:rPr>
                <a:t>What is a source?</a:t>
              </a:r>
            </a:p>
          </p:txBody>
        </p:sp>
        <p:sp>
          <p:nvSpPr>
            <p:cNvPr id="7" name="TextBox 6"/>
            <p:cNvSpPr txBox="1"/>
            <p:nvPr/>
          </p:nvSpPr>
          <p:spPr>
            <a:xfrm>
              <a:off x="2092576" y="3431003"/>
              <a:ext cx="3882580" cy="441232"/>
            </a:xfrm>
            <a:prstGeom prst="rect">
              <a:avLst/>
            </a:prstGeom>
            <a:solidFill>
              <a:srgbClr val="00B0F0"/>
            </a:solidFill>
            <a:ln>
              <a:solidFill>
                <a:schemeClr val="tx1"/>
              </a:solidFill>
            </a:ln>
          </p:spPr>
          <p:txBody>
            <a:bodyPr wrap="square" rtlCol="0">
              <a:spAutoFit/>
            </a:bodyPr>
            <a:lstStyle/>
            <a:p>
              <a:pPr algn="ctr"/>
              <a:r>
                <a:rPr lang="en-GB" sz="1385">
                  <a:effectLst>
                    <a:outerShdw blurRad="38100" dist="38100" dir="2700000" algn="tl">
                      <a:srgbClr val="000000">
                        <a:alpha val="43137"/>
                      </a:srgbClr>
                    </a:outerShdw>
                  </a:effectLst>
                </a:rPr>
                <a:t>How to Analyse a Designer / Artist:</a:t>
              </a:r>
            </a:p>
          </p:txBody>
        </p:sp>
        <p:sp>
          <p:nvSpPr>
            <p:cNvPr id="8" name="TextBox 7"/>
            <p:cNvSpPr txBox="1"/>
            <p:nvPr/>
          </p:nvSpPr>
          <p:spPr>
            <a:xfrm>
              <a:off x="8942618" y="2654465"/>
              <a:ext cx="3009897" cy="625913"/>
            </a:xfrm>
            <a:prstGeom prst="rect">
              <a:avLst/>
            </a:prstGeom>
            <a:solidFill>
              <a:srgbClr val="D7CE1D"/>
            </a:solidFill>
            <a:ln>
              <a:solidFill>
                <a:schemeClr val="tx1"/>
              </a:solidFill>
            </a:ln>
          </p:spPr>
          <p:txBody>
            <a:bodyPr wrap="square" rtlCol="0">
              <a:spAutoFit/>
            </a:bodyPr>
            <a:lstStyle/>
            <a:p>
              <a:pPr algn="ctr"/>
              <a:r>
                <a:rPr lang="en-GB" sz="1108">
                  <a:effectLst>
                    <a:outerShdw blurRad="38100" dist="38100" dir="2700000" algn="tl">
                      <a:srgbClr val="000000">
                        <a:alpha val="43137"/>
                      </a:srgbClr>
                    </a:outerShdw>
                  </a:effectLst>
                </a:rPr>
                <a:t>Useful websites to find Textile Artists and Fashion Designers</a:t>
              </a:r>
            </a:p>
          </p:txBody>
        </p:sp>
        <p:sp>
          <p:nvSpPr>
            <p:cNvPr id="9" name="TextBox 8"/>
            <p:cNvSpPr txBox="1"/>
            <p:nvPr/>
          </p:nvSpPr>
          <p:spPr>
            <a:xfrm>
              <a:off x="8942608" y="99374"/>
              <a:ext cx="3009903" cy="379642"/>
            </a:xfrm>
            <a:prstGeom prst="rect">
              <a:avLst/>
            </a:prstGeom>
            <a:solidFill>
              <a:srgbClr val="D020D4"/>
            </a:solidFill>
            <a:ln>
              <a:solidFill>
                <a:schemeClr val="tx1"/>
              </a:solidFill>
            </a:ln>
          </p:spPr>
          <p:txBody>
            <a:bodyPr wrap="square" rtlCol="0">
              <a:spAutoFit/>
            </a:bodyPr>
            <a:lstStyle/>
            <a:p>
              <a:pPr algn="ctr"/>
              <a:r>
                <a:rPr lang="en-GB" sz="1108">
                  <a:effectLst>
                    <a:outerShdw blurRad="38100" dist="38100" dir="2700000" algn="tl">
                      <a:srgbClr val="000000">
                        <a:alpha val="43137"/>
                      </a:srgbClr>
                    </a:outerShdw>
                  </a:effectLst>
                </a:rPr>
                <a:t>Keywords to use in your analysis </a:t>
              </a:r>
              <a:r>
                <a:rPr lang="en-GB" sz="1108"/>
                <a:t> </a:t>
              </a:r>
            </a:p>
          </p:txBody>
        </p:sp>
        <p:sp>
          <p:nvSpPr>
            <p:cNvPr id="10" name="TextBox 9"/>
            <p:cNvSpPr txBox="1"/>
            <p:nvPr/>
          </p:nvSpPr>
          <p:spPr>
            <a:xfrm>
              <a:off x="2092577" y="3788114"/>
              <a:ext cx="3876757" cy="301314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118695" indent="-118695">
                <a:buFont typeface="Arial" panose="020B0604020202020204" pitchFamily="34" charset="0"/>
                <a:buChar char="•"/>
              </a:pPr>
              <a:r>
                <a:rPr lang="en-GB" sz="762">
                  <a:ea typeface="Tahoma" panose="020B0604030504040204" pitchFamily="34" charset="0"/>
                  <a:cs typeface="Tahoma" panose="020B0604030504040204" pitchFamily="34" charset="0"/>
                </a:rPr>
                <a:t>Introduce the work of your designer or artist (</a:t>
              </a:r>
              <a:r>
                <a:rPr lang="en-GB" sz="762" b="1" u="sng">
                  <a:ea typeface="Tahoma" panose="020B0604030504040204" pitchFamily="34" charset="0"/>
                  <a:cs typeface="Tahoma" panose="020B0604030504040204" pitchFamily="34" charset="0"/>
                </a:rPr>
                <a:t>key facts only</a:t>
              </a:r>
              <a:r>
                <a:rPr lang="en-GB" sz="762">
                  <a:ea typeface="Tahoma" panose="020B0604030504040204" pitchFamily="34" charset="0"/>
                  <a:cs typeface="Tahoma" panose="020B0604030504040204" pitchFamily="34" charset="0"/>
                </a:rPr>
                <a:t>), </a:t>
              </a:r>
              <a:r>
                <a:rPr lang="en-GB" sz="762" b="1">
                  <a:ea typeface="Tahoma" panose="020B0604030504040204" pitchFamily="34" charset="0"/>
                  <a:cs typeface="Tahoma" panose="020B0604030504040204" pitchFamily="34" charset="0"/>
                </a:rPr>
                <a:t>how</a:t>
              </a:r>
              <a:r>
                <a:rPr lang="en-GB" sz="762">
                  <a:ea typeface="Tahoma" panose="020B0604030504040204" pitchFamily="34" charset="0"/>
                  <a:cs typeface="Tahoma" panose="020B0604030504040204" pitchFamily="34" charset="0"/>
                </a:rPr>
                <a:t> does their work fit into trends at the time it was produced or current trends? </a:t>
              </a:r>
            </a:p>
            <a:p>
              <a:pPr marL="118695" indent="-118695">
                <a:buFont typeface="Arial" panose="020B0604020202020204" pitchFamily="34" charset="0"/>
                <a:buChar char="•"/>
              </a:pPr>
              <a:r>
                <a:rPr lang="en-GB" sz="762">
                  <a:ea typeface="Tahoma" panose="020B0604030504040204" pitchFamily="34" charset="0"/>
                  <a:cs typeface="Tahoma" panose="020B0604030504040204" pitchFamily="34" charset="0"/>
                </a:rPr>
                <a:t>Are there any social, environmental, moral, issues surrounding your designers work?</a:t>
              </a:r>
            </a:p>
            <a:p>
              <a:pPr marL="118695" indent="-118695">
                <a:buFont typeface="Arial" panose="020B0604020202020204" pitchFamily="34" charset="0"/>
                <a:buChar char="•"/>
              </a:pPr>
              <a:r>
                <a:rPr lang="en-GB" sz="762">
                  <a:ea typeface="Tahoma" panose="020B0604030504040204" pitchFamily="34" charset="0"/>
                  <a:cs typeface="Tahoma" panose="020B0604030504040204" pitchFamily="34" charset="0"/>
                </a:rPr>
                <a:t>Consider </a:t>
              </a:r>
              <a:r>
                <a:rPr lang="en-GB" sz="762" b="1">
                  <a:ea typeface="Tahoma" panose="020B0604030504040204" pitchFamily="34" charset="0"/>
                  <a:cs typeface="Tahoma" panose="020B0604030504040204" pitchFamily="34" charset="0"/>
                </a:rPr>
                <a:t>what</a:t>
              </a:r>
              <a:r>
                <a:rPr lang="en-GB" sz="762">
                  <a:ea typeface="Tahoma" panose="020B0604030504040204" pitchFamily="34" charset="0"/>
                  <a:cs typeface="Tahoma" panose="020B0604030504040204" pitchFamily="34" charset="0"/>
                </a:rPr>
                <a:t> key features appear regularly in your designers work, </a:t>
              </a:r>
              <a:r>
                <a:rPr lang="en-GB" sz="762" b="1">
                  <a:ea typeface="Tahoma" panose="020B0604030504040204" pitchFamily="34" charset="0"/>
                  <a:cs typeface="Tahoma" panose="020B0604030504040204" pitchFamily="34" charset="0"/>
                </a:rPr>
                <a:t>why</a:t>
              </a:r>
              <a:r>
                <a:rPr lang="en-GB" sz="762">
                  <a:ea typeface="Tahoma" panose="020B0604030504040204" pitchFamily="34" charset="0"/>
                  <a:cs typeface="Tahoma" panose="020B0604030504040204" pitchFamily="34" charset="0"/>
                </a:rPr>
                <a:t> might that be?</a:t>
              </a:r>
            </a:p>
            <a:p>
              <a:pPr marL="118695" indent="-118695">
                <a:buFont typeface="Arial" panose="020B0604020202020204" pitchFamily="34" charset="0"/>
                <a:buChar char="•"/>
              </a:pPr>
              <a:r>
                <a:rPr lang="en-GB" sz="762" b="1">
                  <a:ea typeface="Tahoma" panose="020B0604030504040204" pitchFamily="34" charset="0"/>
                  <a:cs typeface="Tahoma" panose="020B0604030504040204" pitchFamily="34" charset="0"/>
                </a:rPr>
                <a:t>What</a:t>
              </a:r>
              <a:r>
                <a:rPr lang="en-GB" sz="762">
                  <a:ea typeface="Tahoma" panose="020B0604030504040204" pitchFamily="34" charset="0"/>
                  <a:cs typeface="Tahoma" panose="020B0604030504040204" pitchFamily="34" charset="0"/>
                </a:rPr>
                <a:t> colours do they use a lot of? </a:t>
              </a:r>
              <a:r>
                <a:rPr lang="en-GB" sz="762" b="1">
                  <a:ea typeface="Tahoma" panose="020B0604030504040204" pitchFamily="34" charset="0"/>
                  <a:cs typeface="Tahoma" panose="020B0604030504040204" pitchFamily="34" charset="0"/>
                </a:rPr>
                <a:t>What </a:t>
              </a:r>
              <a:r>
                <a:rPr lang="en-GB" sz="762">
                  <a:ea typeface="Tahoma" panose="020B0604030504040204" pitchFamily="34" charset="0"/>
                  <a:cs typeface="Tahoma" panose="020B0604030504040204" pitchFamily="34" charset="0"/>
                </a:rPr>
                <a:t>effect does this give?</a:t>
              </a:r>
            </a:p>
            <a:p>
              <a:pPr marL="118695" indent="-118695">
                <a:buFont typeface="Arial" panose="020B0604020202020204" pitchFamily="34" charset="0"/>
                <a:buChar char="•"/>
              </a:pPr>
              <a:r>
                <a:rPr lang="en-GB" sz="762" b="1">
                  <a:ea typeface="Tahoma" panose="020B0604030504040204" pitchFamily="34" charset="0"/>
                  <a:cs typeface="Tahoma" panose="020B0604030504040204" pitchFamily="34" charset="0"/>
                </a:rPr>
                <a:t>Who</a:t>
              </a:r>
              <a:r>
                <a:rPr lang="en-GB" sz="762">
                  <a:ea typeface="Tahoma" panose="020B0604030504040204" pitchFamily="34" charset="0"/>
                  <a:cs typeface="Tahoma" panose="020B0604030504040204" pitchFamily="34" charset="0"/>
                </a:rPr>
                <a:t> do you think their designs are aimed at? </a:t>
              </a:r>
              <a:r>
                <a:rPr lang="en-GB" sz="762" b="1">
                  <a:ea typeface="Tahoma" panose="020B0604030504040204" pitchFamily="34" charset="0"/>
                  <a:cs typeface="Tahoma" panose="020B0604030504040204" pitchFamily="34" charset="0"/>
                </a:rPr>
                <a:t>Why</a:t>
              </a:r>
              <a:r>
                <a:rPr lang="en-GB" sz="762">
                  <a:ea typeface="Tahoma" panose="020B0604030504040204" pitchFamily="34" charset="0"/>
                  <a:cs typeface="Tahoma" panose="020B0604030504040204" pitchFamily="34" charset="0"/>
                </a:rPr>
                <a:t>?</a:t>
              </a:r>
            </a:p>
            <a:p>
              <a:pPr marL="118695" indent="-118695">
                <a:buFont typeface="Arial" panose="020B0604020202020204" pitchFamily="34" charset="0"/>
                <a:buChar char="•"/>
              </a:pPr>
              <a:r>
                <a:rPr lang="en-GB" sz="762">
                  <a:ea typeface="Tahoma" panose="020B0604030504040204" pitchFamily="34" charset="0"/>
                  <a:cs typeface="Tahoma" panose="020B0604030504040204" pitchFamily="34" charset="0"/>
                </a:rPr>
                <a:t>Explain what you like / dislike about the designs and </a:t>
              </a:r>
              <a:r>
                <a:rPr lang="en-GB" sz="762" b="1">
                  <a:ea typeface="Tahoma" panose="020B0604030504040204" pitchFamily="34" charset="0"/>
                  <a:cs typeface="Tahoma" panose="020B0604030504040204" pitchFamily="34" charset="0"/>
                </a:rPr>
                <a:t>why</a:t>
              </a:r>
              <a:r>
                <a:rPr lang="en-GB" sz="762">
                  <a:ea typeface="Tahoma" panose="020B0604030504040204" pitchFamily="34" charset="0"/>
                  <a:cs typeface="Tahoma" panose="020B0604030504040204" pitchFamily="34" charset="0"/>
                </a:rPr>
                <a:t> that is.</a:t>
              </a:r>
            </a:p>
            <a:p>
              <a:pPr marL="118695" indent="-118695">
                <a:buFont typeface="Arial" panose="020B0604020202020204" pitchFamily="34" charset="0"/>
                <a:buChar char="•"/>
              </a:pPr>
              <a:r>
                <a:rPr lang="en-GB" sz="762" b="1">
                  <a:ea typeface="Tahoma" panose="020B0604030504040204" pitchFamily="34" charset="0"/>
                  <a:cs typeface="Tahoma" panose="020B0604030504040204" pitchFamily="34" charset="0"/>
                </a:rPr>
                <a:t>What</a:t>
              </a:r>
              <a:r>
                <a:rPr lang="en-GB" sz="762">
                  <a:ea typeface="Tahoma" panose="020B0604030504040204" pitchFamily="34" charset="0"/>
                  <a:cs typeface="Tahoma" panose="020B0604030504040204" pitchFamily="34" charset="0"/>
                </a:rPr>
                <a:t> techniques has the designer used? </a:t>
              </a:r>
              <a:r>
                <a:rPr lang="en-GB" sz="762" b="1">
                  <a:ea typeface="Tahoma" panose="020B0604030504040204" pitchFamily="34" charset="0"/>
                  <a:cs typeface="Tahoma" panose="020B0604030504040204" pitchFamily="34" charset="0"/>
                </a:rPr>
                <a:t>Why</a:t>
              </a:r>
              <a:r>
                <a:rPr lang="en-GB" sz="762">
                  <a:ea typeface="Tahoma" panose="020B0604030504040204" pitchFamily="34" charset="0"/>
                  <a:cs typeface="Tahoma" panose="020B0604030504040204" pitchFamily="34" charset="0"/>
                </a:rPr>
                <a:t>? Could different techniques be used to create different effects?</a:t>
              </a:r>
            </a:p>
            <a:p>
              <a:pPr marL="118695" indent="-118695">
                <a:buFont typeface="Arial" panose="020B0604020202020204" pitchFamily="34" charset="0"/>
                <a:buChar char="•"/>
              </a:pPr>
              <a:r>
                <a:rPr lang="en-GB" sz="762" b="1">
                  <a:ea typeface="Tahoma" panose="020B0604030504040204" pitchFamily="34" charset="0"/>
                  <a:cs typeface="Tahoma" panose="020B0604030504040204" pitchFamily="34" charset="0"/>
                </a:rPr>
                <a:t>How</a:t>
              </a:r>
              <a:r>
                <a:rPr lang="en-GB" sz="762">
                  <a:ea typeface="Tahoma" panose="020B0604030504040204" pitchFamily="34" charset="0"/>
                  <a:cs typeface="Tahoma" panose="020B0604030504040204" pitchFamily="34" charset="0"/>
                </a:rPr>
                <a:t> will this designer inspire your work? </a:t>
              </a:r>
              <a:r>
                <a:rPr lang="en-GB" sz="762" b="1">
                  <a:ea typeface="Tahoma" panose="020B0604030504040204" pitchFamily="34" charset="0"/>
                  <a:cs typeface="Tahoma" panose="020B0604030504040204" pitchFamily="34" charset="0"/>
                </a:rPr>
                <a:t>How </a:t>
              </a:r>
              <a:r>
                <a:rPr lang="en-GB" sz="762">
                  <a:ea typeface="Tahoma" panose="020B0604030504040204" pitchFamily="34" charset="0"/>
                  <a:cs typeface="Tahoma" panose="020B0604030504040204" pitchFamily="34" charset="0"/>
                </a:rPr>
                <a:t>does the designer fit into the theme? </a:t>
              </a:r>
              <a:r>
                <a:rPr lang="en-GB" sz="762" b="1">
                  <a:ea typeface="Tahoma" panose="020B0604030504040204" pitchFamily="34" charset="0"/>
                  <a:cs typeface="Tahoma" panose="020B0604030504040204" pitchFamily="34" charset="0"/>
                </a:rPr>
                <a:t>What</a:t>
              </a:r>
              <a:r>
                <a:rPr lang="en-GB" sz="762">
                  <a:ea typeface="Tahoma" panose="020B0604030504040204" pitchFamily="34" charset="0"/>
                  <a:cs typeface="Tahoma" panose="020B0604030504040204" pitchFamily="34" charset="0"/>
                </a:rPr>
                <a:t> techniques will you sample? </a:t>
              </a:r>
              <a:r>
                <a:rPr lang="en-GB" sz="762" b="1">
                  <a:ea typeface="Tahoma" panose="020B0604030504040204" pitchFamily="34" charset="0"/>
                  <a:cs typeface="Tahoma" panose="020B0604030504040204" pitchFamily="34" charset="0"/>
                </a:rPr>
                <a:t>Why</a:t>
              </a:r>
              <a:r>
                <a:rPr lang="en-GB" sz="762">
                  <a:ea typeface="Tahoma" panose="020B0604030504040204" pitchFamily="34" charset="0"/>
                  <a:cs typeface="Tahoma" panose="020B0604030504040204" pitchFamily="34" charset="0"/>
                </a:rPr>
                <a:t>?</a:t>
              </a:r>
            </a:p>
          </p:txBody>
        </p:sp>
        <p:sp>
          <p:nvSpPr>
            <p:cNvPr id="11" name="TextBox 10"/>
            <p:cNvSpPr txBox="1"/>
            <p:nvPr/>
          </p:nvSpPr>
          <p:spPr>
            <a:xfrm>
              <a:off x="8942614" y="3153380"/>
              <a:ext cx="3009901" cy="369073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lvl="1"/>
              <a:r>
                <a:rPr lang="en-GB" sz="762">
                  <a:hlinkClick r:id="rId6"/>
                </a:rPr>
                <a:t>https://www.textileartist.org/</a:t>
              </a:r>
              <a:endParaRPr lang="en-GB" sz="762">
                <a:hlinkClick r:id="rId7"/>
              </a:endParaRPr>
            </a:p>
            <a:p>
              <a:pPr lvl="1"/>
              <a:endParaRPr lang="en-GB" sz="762">
                <a:hlinkClick r:id="rId7"/>
              </a:endParaRPr>
            </a:p>
            <a:p>
              <a:pPr lvl="1"/>
              <a:r>
                <a:rPr lang="en-GB" sz="762">
                  <a:hlinkClick r:id="rId7"/>
                </a:rPr>
                <a:t>https://www.patterndesigners.com/top-10-textile-designers-2017/</a:t>
              </a:r>
              <a:endParaRPr lang="en-GB" sz="762"/>
            </a:p>
            <a:p>
              <a:pPr lvl="1"/>
              <a:endParaRPr lang="en-GB" sz="762"/>
            </a:p>
            <a:p>
              <a:pPr lvl="1"/>
              <a:r>
                <a:rPr lang="en-GB" sz="762">
                  <a:hlinkClick r:id="rId8"/>
                </a:rPr>
                <a:t>https://www.dexigner.com/directory/cat/Textile-Design/Designers</a:t>
              </a:r>
              <a:endParaRPr lang="en-GB" sz="762"/>
            </a:p>
            <a:p>
              <a:pPr lvl="1"/>
              <a:endParaRPr lang="en-GB" sz="762"/>
            </a:p>
            <a:p>
              <a:pPr lvl="1"/>
              <a:r>
                <a:rPr lang="en-GB" sz="762">
                  <a:hlinkClick r:id="rId9"/>
                </a:rPr>
                <a:t>https://www.msn.com/en-us/money/other/30-most-influential-fashion-designers-of-all-time/ar-BBNNj6y</a:t>
              </a:r>
              <a:endParaRPr lang="en-GB" sz="762"/>
            </a:p>
            <a:p>
              <a:pPr lvl="1"/>
              <a:endParaRPr lang="en-GB" sz="762"/>
            </a:p>
            <a:p>
              <a:pPr lvl="1"/>
              <a:r>
                <a:rPr lang="en-GB" sz="762">
                  <a:hlinkClick r:id="rId10"/>
                </a:rPr>
                <a:t>https://sewguide.com/famous-fashion-designers/</a:t>
              </a:r>
              <a:endParaRPr lang="en-GB" sz="762"/>
            </a:p>
            <a:p>
              <a:pPr lvl="1"/>
              <a:endParaRPr lang="en-GB" sz="762"/>
            </a:p>
            <a:p>
              <a:pPr lvl="1"/>
              <a:r>
                <a:rPr lang="en-GB" sz="762">
                  <a:hlinkClick r:id="rId11"/>
                </a:rPr>
                <a:t>https://pahaldesign.com/10-best-fashion-designer-of-world/</a:t>
              </a:r>
              <a:endParaRPr lang="en-GB" sz="762"/>
            </a:p>
            <a:p>
              <a:pPr lvl="1"/>
              <a:endParaRPr lang="en-GB" sz="762"/>
            </a:p>
            <a:p>
              <a:pPr lvl="1"/>
              <a:r>
                <a:rPr lang="en-GB" sz="762">
                  <a:hlinkClick r:id="rId12"/>
                </a:rPr>
                <a:t>https://www.textileartist.org/10-contemporary-embroidery-artists</a:t>
              </a:r>
              <a:endParaRPr lang="en-GB" sz="762"/>
            </a:p>
          </p:txBody>
        </p:sp>
        <p:sp>
          <p:nvSpPr>
            <p:cNvPr id="12" name="TextBox 11"/>
            <p:cNvSpPr txBox="1"/>
            <p:nvPr/>
          </p:nvSpPr>
          <p:spPr>
            <a:xfrm>
              <a:off x="8942611" y="484058"/>
              <a:ext cx="3009901" cy="179549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endParaRPr lang="en-GB" sz="831"/>
            </a:p>
            <a:p>
              <a:endParaRPr lang="en-GB" sz="831"/>
            </a:p>
            <a:p>
              <a:endParaRPr lang="en-GB" sz="831"/>
            </a:p>
            <a:p>
              <a:endParaRPr lang="en-GB" sz="831"/>
            </a:p>
            <a:p>
              <a:endParaRPr lang="en-GB" sz="831"/>
            </a:p>
            <a:p>
              <a:endParaRPr lang="en-GB" sz="831"/>
            </a:p>
            <a:p>
              <a:endParaRPr lang="en-GB" sz="831"/>
            </a:p>
            <a:p>
              <a:endParaRPr lang="en-GB" sz="831"/>
            </a:p>
            <a:p>
              <a:endParaRPr lang="en-GB" sz="831"/>
            </a:p>
          </p:txBody>
        </p:sp>
        <p:sp>
          <p:nvSpPr>
            <p:cNvPr id="13" name="TextBox 12"/>
            <p:cNvSpPr txBox="1"/>
            <p:nvPr/>
          </p:nvSpPr>
          <p:spPr>
            <a:xfrm>
              <a:off x="5625984" y="499121"/>
              <a:ext cx="3153304" cy="182735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762" dirty="0"/>
                <a:t>Once you have analysed a source – what do you do next?</a:t>
              </a:r>
            </a:p>
            <a:p>
              <a:r>
                <a:rPr lang="en-GB" sz="762" dirty="0"/>
                <a:t>Here are some ideas:</a:t>
              </a:r>
            </a:p>
            <a:p>
              <a:endParaRPr lang="en-GB" sz="762" dirty="0"/>
            </a:p>
            <a:p>
              <a:pPr marL="118695" indent="-118695">
                <a:buFont typeface="Arial" panose="020B0604020202020204" pitchFamily="34" charset="0"/>
                <a:buChar char="•"/>
              </a:pPr>
              <a:r>
                <a:rPr lang="en-GB" sz="762" dirty="0"/>
                <a:t>Complete a textile sample, using your source as inspiration</a:t>
              </a:r>
            </a:p>
            <a:p>
              <a:pPr marL="118695" indent="-118695">
                <a:buFont typeface="Arial" panose="020B0604020202020204" pitchFamily="34" charset="0"/>
                <a:buChar char="•"/>
              </a:pPr>
              <a:r>
                <a:rPr lang="en-GB" sz="762" dirty="0"/>
                <a:t>Do some initial idea sketches, using your source as inspiration</a:t>
              </a:r>
            </a:p>
            <a:p>
              <a:pPr marL="118695" indent="-118695">
                <a:buFont typeface="Arial" panose="020B0604020202020204" pitchFamily="34" charset="0"/>
                <a:buChar char="•"/>
              </a:pPr>
              <a:r>
                <a:rPr lang="en-GB" sz="762" dirty="0"/>
                <a:t>Compare 2 different sources in your sketchbook using a VEN diagram </a:t>
              </a:r>
            </a:p>
          </p:txBody>
        </p:sp>
        <p:sp>
          <p:nvSpPr>
            <p:cNvPr id="14" name="TextBox 13"/>
            <p:cNvSpPr txBox="1"/>
            <p:nvPr/>
          </p:nvSpPr>
          <p:spPr>
            <a:xfrm>
              <a:off x="9104526" y="422496"/>
              <a:ext cx="1457336" cy="1980172"/>
            </a:xfrm>
            <a:prstGeom prst="rect">
              <a:avLst/>
            </a:prstGeom>
            <a:noFill/>
          </p:spPr>
          <p:txBody>
            <a:bodyPr wrap="square" rtlCol="0">
              <a:spAutoFit/>
            </a:bodyPr>
            <a:lstStyle/>
            <a:p>
              <a:pPr marL="118695" indent="-118695">
                <a:buFont typeface="Arial" panose="020B0604020202020204" pitchFamily="34" charset="0"/>
                <a:buChar char="•"/>
              </a:pPr>
              <a:r>
                <a:rPr lang="en-GB" sz="831"/>
                <a:t>Aesthetics</a:t>
              </a:r>
            </a:p>
            <a:p>
              <a:pPr marL="118695" indent="-118695">
                <a:buFont typeface="Arial" panose="020B0604020202020204" pitchFamily="34" charset="0"/>
                <a:buChar char="•"/>
              </a:pPr>
              <a:r>
                <a:rPr lang="en-GB" sz="831"/>
                <a:t>Style </a:t>
              </a:r>
            </a:p>
            <a:p>
              <a:pPr marL="118695" indent="-118695">
                <a:buFont typeface="Arial" panose="020B0604020202020204" pitchFamily="34" charset="0"/>
                <a:buChar char="•"/>
              </a:pPr>
              <a:r>
                <a:rPr lang="en-GB" sz="831"/>
                <a:t>Process</a:t>
              </a:r>
            </a:p>
            <a:p>
              <a:pPr marL="118695" indent="-118695">
                <a:buFont typeface="Arial" panose="020B0604020202020204" pitchFamily="34" charset="0"/>
                <a:buChar char="•"/>
              </a:pPr>
              <a:r>
                <a:rPr lang="en-GB" sz="831"/>
                <a:t>Trend</a:t>
              </a:r>
            </a:p>
            <a:p>
              <a:pPr marL="118695" indent="-118695">
                <a:buFont typeface="Arial" panose="020B0604020202020204" pitchFamily="34" charset="0"/>
                <a:buChar char="•"/>
              </a:pPr>
              <a:r>
                <a:rPr lang="en-GB" sz="831"/>
                <a:t>Connotation</a:t>
              </a:r>
            </a:p>
            <a:p>
              <a:pPr marL="118695" indent="-118695">
                <a:buFont typeface="Arial" panose="020B0604020202020204" pitchFamily="34" charset="0"/>
                <a:buChar char="•"/>
              </a:pPr>
              <a:r>
                <a:rPr lang="en-GB" sz="831"/>
                <a:t>Textile Technique</a:t>
              </a:r>
            </a:p>
            <a:p>
              <a:pPr marL="118695" indent="-118695">
                <a:buFont typeface="Arial" panose="020B0604020202020204" pitchFamily="34" charset="0"/>
                <a:buChar char="•"/>
              </a:pPr>
              <a:r>
                <a:rPr lang="en-GB" sz="831"/>
                <a:t>Movement</a:t>
              </a:r>
            </a:p>
            <a:p>
              <a:pPr marL="118695" indent="-118695">
                <a:buFont typeface="Arial" panose="020B0604020202020204" pitchFamily="34" charset="0"/>
                <a:buChar char="•"/>
              </a:pPr>
              <a:r>
                <a:rPr lang="en-GB" sz="831"/>
                <a:t>Colour </a:t>
              </a:r>
            </a:p>
            <a:p>
              <a:pPr marL="118695" indent="-118695">
                <a:buFont typeface="Arial" panose="020B0604020202020204" pitchFamily="34" charset="0"/>
                <a:buChar char="•"/>
              </a:pPr>
              <a:r>
                <a:rPr lang="en-GB" sz="831"/>
                <a:t>Line</a:t>
              </a:r>
            </a:p>
          </p:txBody>
        </p:sp>
        <p:sp>
          <p:nvSpPr>
            <p:cNvPr id="15" name="Rectangle 14"/>
            <p:cNvSpPr/>
            <p:nvPr/>
          </p:nvSpPr>
          <p:spPr>
            <a:xfrm>
              <a:off x="5752498" y="2376555"/>
              <a:ext cx="3019517" cy="523098"/>
            </a:xfrm>
            <a:prstGeom prst="rect">
              <a:avLst/>
            </a:prstGeom>
            <a:noFill/>
          </p:spPr>
          <p:txBody>
            <a:bodyPr wrap="none" lIns="63305" tIns="31652" rIns="63305" bIns="31652">
              <a:spAutoFit/>
            </a:bodyPr>
            <a:lstStyle/>
            <a:p>
              <a:pPr algn="ctr"/>
              <a:r>
                <a:rPr lang="en-US" sz="1938">
                  <a:ln w="0"/>
                  <a:effectLst>
                    <a:outerShdw blurRad="38100" dist="19050" dir="2700000" algn="tl" rotWithShape="0">
                      <a:schemeClr val="dk1">
                        <a:alpha val="40000"/>
                      </a:schemeClr>
                    </a:outerShdw>
                  </a:effectLst>
                </a:rPr>
                <a:t>GCSE Textiles – A01</a:t>
              </a:r>
            </a:p>
          </p:txBody>
        </p:sp>
        <p:sp>
          <p:nvSpPr>
            <p:cNvPr id="16" name="Rectangle 15"/>
            <p:cNvSpPr/>
            <p:nvPr/>
          </p:nvSpPr>
          <p:spPr>
            <a:xfrm>
              <a:off x="5969334" y="2721185"/>
              <a:ext cx="2289267" cy="964339"/>
            </a:xfrm>
            <a:prstGeom prst="rect">
              <a:avLst/>
            </a:prstGeom>
          </p:spPr>
          <p:txBody>
            <a:bodyPr wrap="square" anchor="ctr">
              <a:spAutoFit/>
            </a:bodyPr>
            <a:lstStyle/>
            <a:p>
              <a:pPr algn="ctr">
                <a:spcAft>
                  <a:spcPts val="415"/>
                </a:spcAft>
                <a:tabLst>
                  <a:tab pos="311684" algn="l"/>
                  <a:tab pos="622928" algn="l"/>
                  <a:tab pos="934612" algn="l"/>
                  <a:tab pos="1557540" algn="l"/>
                  <a:tab pos="1869224" algn="l"/>
                  <a:tab pos="2180908" algn="l"/>
                  <a:tab pos="2492152" algn="l"/>
                  <a:tab pos="2803836" algn="l"/>
                  <a:tab pos="3115520" algn="l"/>
                  <a:tab pos="3426764" algn="l"/>
                  <a:tab pos="3738448" algn="l"/>
                  <a:tab pos="4050132" algn="l"/>
                  <a:tab pos="4361376" algn="l"/>
                  <a:tab pos="4673060" algn="l"/>
                </a:tabLst>
              </a:pPr>
              <a:r>
                <a:rPr lang="en-GB" sz="831">
                  <a:solidFill>
                    <a:srgbClr val="000000"/>
                  </a:solidFill>
                  <a:ea typeface="Tahoma" panose="020B0604030504040204" pitchFamily="34" charset="0"/>
                  <a:cs typeface="Tahoma" panose="020B0604030504040204" pitchFamily="34" charset="0"/>
                </a:rPr>
                <a:t>Develop ideas through investigations, demonstrating critical understanding of sources</a:t>
              </a:r>
              <a:r>
                <a:rPr lang="en-US" sz="1246">
                  <a:solidFill>
                    <a:srgbClr val="000000"/>
                  </a:solidFill>
                  <a:ea typeface="Tahoma" panose="020B0604030504040204" pitchFamily="34" charset="0"/>
                  <a:cs typeface="Tahoma" panose="020B0604030504040204" pitchFamily="34" charset="0"/>
                </a:rPr>
                <a:t> </a:t>
              </a:r>
              <a:endParaRPr lang="en-GB" sz="1246">
                <a:solidFill>
                  <a:srgbClr val="000000"/>
                </a:solidFill>
                <a:ea typeface="Tahoma" panose="020B0604030504040204" pitchFamily="34" charset="0"/>
                <a:cs typeface="Tahoma" panose="020B0604030504040204" pitchFamily="34" charset="0"/>
              </a:endParaRPr>
            </a:p>
          </p:txBody>
        </p:sp>
        <p:pic>
          <p:nvPicPr>
            <p:cNvPr id="17" name="Picture 16"/>
            <p:cNvPicPr>
              <a:picLocks noChangeAspect="1"/>
            </p:cNvPicPr>
            <p:nvPr/>
          </p:nvPicPr>
          <p:blipFill>
            <a:blip r:embed="rId13"/>
            <a:stretch>
              <a:fillRect/>
            </a:stretch>
          </p:blipFill>
          <p:spPr>
            <a:xfrm>
              <a:off x="8134264" y="2955299"/>
              <a:ext cx="594917" cy="594917"/>
            </a:xfrm>
            <a:prstGeom prst="rect">
              <a:avLst/>
            </a:prstGeom>
          </p:spPr>
        </p:pic>
        <p:sp>
          <p:nvSpPr>
            <p:cNvPr id="18" name="TextBox 17"/>
            <p:cNvSpPr txBox="1"/>
            <p:nvPr/>
          </p:nvSpPr>
          <p:spPr>
            <a:xfrm>
              <a:off x="10643930" y="509201"/>
              <a:ext cx="1270483" cy="1795492"/>
            </a:xfrm>
            <a:prstGeom prst="rect">
              <a:avLst/>
            </a:prstGeom>
            <a:noFill/>
          </p:spPr>
          <p:txBody>
            <a:bodyPr wrap="square" rtlCol="0">
              <a:spAutoFit/>
            </a:bodyPr>
            <a:lstStyle/>
            <a:p>
              <a:pPr marL="118695" indent="-118695">
                <a:buFont typeface="Arial" panose="020B0604020202020204" pitchFamily="34" charset="0"/>
                <a:buChar char="•"/>
              </a:pPr>
              <a:r>
                <a:rPr lang="en-GB" sz="831"/>
                <a:t>Form</a:t>
              </a:r>
            </a:p>
            <a:p>
              <a:pPr marL="118695" indent="-118695">
                <a:buFont typeface="Arial" panose="020B0604020202020204" pitchFamily="34" charset="0"/>
                <a:buChar char="•"/>
              </a:pPr>
              <a:r>
                <a:rPr lang="en-GB" sz="831"/>
                <a:t>Tone</a:t>
              </a:r>
            </a:p>
            <a:p>
              <a:pPr marL="118695" indent="-118695">
                <a:buFont typeface="Arial" panose="020B0604020202020204" pitchFamily="34" charset="0"/>
                <a:buChar char="•"/>
              </a:pPr>
              <a:r>
                <a:rPr lang="en-GB" sz="831"/>
                <a:t>Texture</a:t>
              </a:r>
            </a:p>
            <a:p>
              <a:pPr marL="118695" indent="-118695">
                <a:buFont typeface="Arial" panose="020B0604020202020204" pitchFamily="34" charset="0"/>
                <a:buChar char="•"/>
              </a:pPr>
              <a:r>
                <a:rPr lang="en-GB" sz="831"/>
                <a:t>Shape</a:t>
              </a:r>
            </a:p>
            <a:p>
              <a:pPr marL="118695" indent="-118695">
                <a:buFont typeface="Arial" panose="020B0604020202020204" pitchFamily="34" charset="0"/>
                <a:buChar char="•"/>
              </a:pPr>
              <a:r>
                <a:rPr lang="en-GB" sz="831"/>
                <a:t>Pattern</a:t>
              </a:r>
            </a:p>
            <a:p>
              <a:pPr marL="118695" indent="-118695">
                <a:buFont typeface="Arial" panose="020B0604020202020204" pitchFamily="34" charset="0"/>
                <a:buChar char="•"/>
              </a:pPr>
              <a:r>
                <a:rPr lang="en-GB" sz="831"/>
                <a:t>Decoration</a:t>
              </a:r>
            </a:p>
            <a:p>
              <a:pPr marL="118695" indent="-118695">
                <a:buFont typeface="Arial" panose="020B0604020202020204" pitchFamily="34" charset="0"/>
                <a:buChar char="•"/>
              </a:pPr>
              <a:r>
                <a:rPr lang="en-GB" sz="831"/>
                <a:t>Repetition</a:t>
              </a:r>
            </a:p>
            <a:p>
              <a:pPr marL="118695" indent="-118695">
                <a:buFont typeface="Arial" panose="020B0604020202020204" pitchFamily="34" charset="0"/>
                <a:buChar char="•"/>
              </a:pPr>
              <a:r>
                <a:rPr lang="en-GB" sz="831"/>
                <a:t>Scale</a:t>
              </a:r>
            </a:p>
            <a:p>
              <a:pPr marL="118695" indent="-118695">
                <a:buFont typeface="Arial" panose="020B0604020202020204" pitchFamily="34" charset="0"/>
                <a:buChar char="•"/>
              </a:pPr>
              <a:r>
                <a:rPr lang="en-GB" sz="831"/>
                <a:t>Structure</a:t>
              </a:r>
            </a:p>
          </p:txBody>
        </p:sp>
        <p:sp>
          <p:nvSpPr>
            <p:cNvPr id="19" name="TextBox 18"/>
            <p:cNvSpPr txBox="1"/>
            <p:nvPr/>
          </p:nvSpPr>
          <p:spPr>
            <a:xfrm>
              <a:off x="6104164" y="3740143"/>
              <a:ext cx="2675123" cy="410297"/>
            </a:xfrm>
            <a:prstGeom prst="rect">
              <a:avLst/>
            </a:prstGeom>
            <a:solidFill>
              <a:srgbClr val="8FF5B1"/>
            </a:solidFill>
            <a:ln>
              <a:solidFill>
                <a:schemeClr val="tx1"/>
              </a:solidFill>
            </a:ln>
          </p:spPr>
          <p:txBody>
            <a:bodyPr wrap="square" rtlCol="0">
              <a:spAutoFit/>
            </a:bodyPr>
            <a:lstStyle/>
            <a:p>
              <a:pPr algn="ctr"/>
              <a:r>
                <a:rPr lang="en-GB" sz="1246">
                  <a:effectLst>
                    <a:outerShdw blurRad="38100" dist="38100" dir="2700000" algn="tl">
                      <a:srgbClr val="000000">
                        <a:alpha val="43137"/>
                      </a:srgbClr>
                    </a:outerShdw>
                  </a:effectLst>
                </a:rPr>
                <a:t>Key Points to Remember </a:t>
              </a:r>
            </a:p>
          </p:txBody>
        </p:sp>
        <p:sp>
          <p:nvSpPr>
            <p:cNvPr id="20" name="TextBox 19"/>
            <p:cNvSpPr txBox="1"/>
            <p:nvPr/>
          </p:nvSpPr>
          <p:spPr>
            <a:xfrm>
              <a:off x="6104166" y="4126791"/>
              <a:ext cx="2675124" cy="267434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762"/>
                <a:t>There is a difference between </a:t>
              </a:r>
              <a:r>
                <a:rPr lang="en-GB" sz="762" b="1"/>
                <a:t>Analysing</a:t>
              </a:r>
              <a:r>
                <a:rPr lang="en-GB" sz="762"/>
                <a:t> and </a:t>
              </a:r>
              <a:r>
                <a:rPr lang="en-GB" sz="762" b="1" i="1"/>
                <a:t>Stating</a:t>
              </a:r>
              <a:r>
                <a:rPr lang="en-GB" sz="762"/>
                <a:t>.  Analysing will always get you more marks that stating.</a:t>
              </a:r>
            </a:p>
            <a:p>
              <a:endParaRPr lang="en-GB" sz="762"/>
            </a:p>
            <a:p>
              <a:r>
                <a:rPr lang="en-GB" sz="762" b="1" i="1"/>
                <a:t>Denotation</a:t>
              </a:r>
              <a:r>
                <a:rPr lang="en-GB" sz="762"/>
                <a:t>: Literally stating what something is</a:t>
              </a:r>
            </a:p>
            <a:p>
              <a:r>
                <a:rPr lang="en-GB" sz="762" b="1" i="1"/>
                <a:t>Connotation: </a:t>
              </a:r>
              <a:r>
                <a:rPr lang="en-GB" sz="762"/>
                <a:t>Explaining the meaning of something, what it </a:t>
              </a:r>
              <a:r>
                <a:rPr lang="en-GB" sz="762" b="1" i="1"/>
                <a:t>connotes.</a:t>
              </a:r>
            </a:p>
            <a:p>
              <a:endParaRPr lang="en-GB" sz="762" b="1" i="1"/>
            </a:p>
            <a:p>
              <a:r>
                <a:rPr lang="en-GB" sz="762"/>
                <a:t>See the below example: </a:t>
              </a:r>
            </a:p>
            <a:p>
              <a:endParaRPr lang="en-GB" sz="762"/>
            </a:p>
            <a:p>
              <a:endParaRPr lang="en-GB" sz="762"/>
            </a:p>
            <a:p>
              <a:endParaRPr lang="en-GB" sz="762"/>
            </a:p>
            <a:p>
              <a:r>
                <a:rPr lang="en-GB" sz="762"/>
                <a:t>This is a pink heart.</a:t>
              </a:r>
            </a:p>
            <a:p>
              <a:r>
                <a:rPr lang="en-GB" sz="762"/>
                <a:t>It connotes, love and friendship</a:t>
              </a:r>
            </a:p>
          </p:txBody>
        </p:sp>
        <p:pic>
          <p:nvPicPr>
            <p:cNvPr id="21" name="Picture 20"/>
            <p:cNvPicPr>
              <a:picLocks noChangeAspect="1"/>
            </p:cNvPicPr>
            <p:nvPr/>
          </p:nvPicPr>
          <p:blipFill>
            <a:blip r:embed="rId14"/>
            <a:stretch>
              <a:fillRect/>
            </a:stretch>
          </p:blipFill>
          <p:spPr>
            <a:xfrm>
              <a:off x="7649863" y="5617530"/>
              <a:ext cx="1079319" cy="911228"/>
            </a:xfrm>
            <a:prstGeom prst="rect">
              <a:avLst/>
            </a:prstGeom>
          </p:spPr>
        </p:pic>
      </p:grpSp>
      <p:pic>
        <p:nvPicPr>
          <p:cNvPr id="2" name="Picture 1">
            <a:extLst>
              <a:ext uri="{FF2B5EF4-FFF2-40B4-BE49-F238E27FC236}">
                <a16:creationId xmlns:a16="http://schemas.microsoft.com/office/drawing/2014/main" id="{CB1AB7B2-2CF0-4EE4-B3EA-BFEB33C3F5EB}"/>
              </a:ext>
            </a:extLst>
          </p:cNvPr>
          <p:cNvPicPr>
            <a:picLocks noChangeAspect="1"/>
          </p:cNvPicPr>
          <p:nvPr/>
        </p:nvPicPr>
        <p:blipFill>
          <a:blip r:embed="rId15"/>
          <a:stretch>
            <a:fillRect/>
          </a:stretch>
        </p:blipFill>
        <p:spPr>
          <a:xfrm>
            <a:off x="127933" y="49520"/>
            <a:ext cx="2554445" cy="1847248"/>
          </a:xfrm>
          <a:prstGeom prst="rect">
            <a:avLst/>
          </a:prstGeom>
        </p:spPr>
      </p:pic>
      <p:pic>
        <p:nvPicPr>
          <p:cNvPr id="23" name="Picture 22">
            <a:extLst>
              <a:ext uri="{FF2B5EF4-FFF2-40B4-BE49-F238E27FC236}">
                <a16:creationId xmlns:a16="http://schemas.microsoft.com/office/drawing/2014/main" id="{459A6B98-52D6-449D-B49E-7AB6ED222696}"/>
              </a:ext>
            </a:extLst>
          </p:cNvPr>
          <p:cNvPicPr>
            <a:picLocks noChangeAspect="1"/>
          </p:cNvPicPr>
          <p:nvPr/>
        </p:nvPicPr>
        <p:blipFill>
          <a:blip r:embed="rId16"/>
          <a:stretch>
            <a:fillRect/>
          </a:stretch>
        </p:blipFill>
        <p:spPr>
          <a:xfrm>
            <a:off x="2902862" y="152831"/>
            <a:ext cx="4572000" cy="1476375"/>
          </a:xfrm>
          <a:prstGeom prst="rect">
            <a:avLst/>
          </a:prstGeom>
        </p:spPr>
      </p:pic>
      <p:pic>
        <p:nvPicPr>
          <p:cNvPr id="24" name="Picture 23">
            <a:extLst>
              <a:ext uri="{FF2B5EF4-FFF2-40B4-BE49-F238E27FC236}">
                <a16:creationId xmlns:a16="http://schemas.microsoft.com/office/drawing/2014/main" id="{1AF32DDE-D7F6-4AC6-B149-F4D10ABEE8B3}"/>
              </a:ext>
            </a:extLst>
          </p:cNvPr>
          <p:cNvPicPr>
            <a:picLocks noChangeAspect="1"/>
          </p:cNvPicPr>
          <p:nvPr/>
        </p:nvPicPr>
        <p:blipFill>
          <a:blip r:embed="rId17"/>
          <a:stretch>
            <a:fillRect/>
          </a:stretch>
        </p:blipFill>
        <p:spPr>
          <a:xfrm>
            <a:off x="7385436" y="4613110"/>
            <a:ext cx="1643214" cy="2135007"/>
          </a:xfrm>
          <a:prstGeom prst="rect">
            <a:avLst/>
          </a:prstGeom>
        </p:spPr>
      </p:pic>
      <p:pic>
        <p:nvPicPr>
          <p:cNvPr id="26" name="Picture 25">
            <a:extLst>
              <a:ext uri="{FF2B5EF4-FFF2-40B4-BE49-F238E27FC236}">
                <a16:creationId xmlns:a16="http://schemas.microsoft.com/office/drawing/2014/main" id="{F1F8E19E-F516-4F67-AC47-B77B964B8B47}"/>
              </a:ext>
            </a:extLst>
          </p:cNvPr>
          <p:cNvPicPr>
            <a:picLocks noChangeAspect="1"/>
          </p:cNvPicPr>
          <p:nvPr/>
        </p:nvPicPr>
        <p:blipFill>
          <a:blip r:embed="rId18"/>
          <a:stretch>
            <a:fillRect/>
          </a:stretch>
        </p:blipFill>
        <p:spPr>
          <a:xfrm>
            <a:off x="7419819" y="3504717"/>
            <a:ext cx="1574447" cy="1050156"/>
          </a:xfrm>
          <a:prstGeom prst="rect">
            <a:avLst/>
          </a:prstGeom>
        </p:spPr>
      </p:pic>
      <p:pic>
        <p:nvPicPr>
          <p:cNvPr id="27" name="Picture 26">
            <a:extLst>
              <a:ext uri="{FF2B5EF4-FFF2-40B4-BE49-F238E27FC236}">
                <a16:creationId xmlns:a16="http://schemas.microsoft.com/office/drawing/2014/main" id="{563E7983-3C26-4C0F-A3F8-1593D766ACEE}"/>
              </a:ext>
            </a:extLst>
          </p:cNvPr>
          <p:cNvPicPr>
            <a:picLocks noChangeAspect="1"/>
          </p:cNvPicPr>
          <p:nvPr/>
        </p:nvPicPr>
        <p:blipFill rotWithShape="1">
          <a:blip r:embed="rId19"/>
          <a:srcRect t="5909" b="3937"/>
          <a:stretch/>
        </p:blipFill>
        <p:spPr>
          <a:xfrm>
            <a:off x="7394530" y="1414064"/>
            <a:ext cx="1634120" cy="1973621"/>
          </a:xfrm>
          <a:prstGeom prst="rect">
            <a:avLst/>
          </a:prstGeom>
        </p:spPr>
      </p:pic>
      <p:pic>
        <p:nvPicPr>
          <p:cNvPr id="28" name="Recorded Sound">
            <a:hlinkClick r:id="" action="ppaction://media"/>
            <a:extLst>
              <a:ext uri="{FF2B5EF4-FFF2-40B4-BE49-F238E27FC236}">
                <a16:creationId xmlns:a16="http://schemas.microsoft.com/office/drawing/2014/main" id="{E06724C2-CEDF-4977-B169-846A1C2EF25D}"/>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7902242" y="91008"/>
            <a:ext cx="609600" cy="609600"/>
          </a:xfrm>
          <a:prstGeom prst="rect">
            <a:avLst/>
          </a:prstGeom>
        </p:spPr>
      </p:pic>
      <p:pic>
        <p:nvPicPr>
          <p:cNvPr id="30" name="Recorded Sound">
            <a:hlinkClick r:id="" action="ppaction://media"/>
            <a:extLst>
              <a:ext uri="{FF2B5EF4-FFF2-40B4-BE49-F238E27FC236}">
                <a16:creationId xmlns:a16="http://schemas.microsoft.com/office/drawing/2014/main" id="{39B2B6CA-309B-43D5-B52A-D9F57BF055E0}"/>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5875004" y="1399550"/>
            <a:ext cx="609600" cy="609600"/>
          </a:xfrm>
          <a:prstGeom prst="rect">
            <a:avLst/>
          </a:prstGeom>
        </p:spPr>
      </p:pic>
    </p:spTree>
    <p:extLst>
      <p:ext uri="{BB962C8B-B14F-4D97-AF65-F5344CB8AC3E}">
        <p14:creationId xmlns:p14="http://schemas.microsoft.com/office/powerpoint/2010/main" val="3570577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88" fill="hold"/>
                                        <p:tgtEl>
                                          <p:spTgt spid="28"/>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7030"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28"/>
                </p:tgtEl>
              </p:cMediaNode>
            </p:audio>
            <p:audio>
              <p:cMediaNode vol="80000">
                <p:cTn id="12" fill="hold" display="0">
                  <p:stCondLst>
                    <p:cond delay="indefinite"/>
                  </p:stCondLst>
                  <p:endCondLst>
                    <p:cond evt="onStopAudio" delay="0">
                      <p:tgtEl>
                        <p:sldTgt/>
                      </p:tgtEl>
                    </p:cond>
                  </p:endCondLst>
                </p:cTn>
                <p:tgtEl>
                  <p:spTgt spid="30"/>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203207" y="1560352"/>
            <a:ext cx="7321717" cy="5190469"/>
            <a:chOff x="2359446" y="82976"/>
            <a:chExt cx="9597331" cy="6650974"/>
          </a:xfrm>
        </p:grpSpPr>
        <p:sp>
          <p:nvSpPr>
            <p:cNvPr id="2" name="TextBox 1"/>
            <p:cNvSpPr txBox="1"/>
            <p:nvPr/>
          </p:nvSpPr>
          <p:spPr>
            <a:xfrm>
              <a:off x="2432120" y="649253"/>
              <a:ext cx="3398562" cy="318253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762"/>
                <a:t>Use the words in the assessment objective to help you understand what it is you should do:</a:t>
              </a:r>
            </a:p>
            <a:p>
              <a:endParaRPr lang="en-GB" sz="762"/>
            </a:p>
            <a:p>
              <a:pPr marL="118695" indent="-118695">
                <a:buFont typeface="Arial" panose="020B0604020202020204" pitchFamily="34" charset="0"/>
                <a:buChar char="•"/>
              </a:pPr>
              <a:r>
                <a:rPr lang="en-GB" sz="762" b="1" u="sng"/>
                <a:t>Refine work:</a:t>
              </a:r>
              <a:r>
                <a:rPr lang="en-GB" sz="762"/>
                <a:t> Quality over Quantity! – Refine work by going back to old samples and developing them to make them better.  Refine work by comparing samples and evaluating to see what works and what doesn’t.</a:t>
              </a:r>
            </a:p>
            <a:p>
              <a:pPr marL="118695" indent="-118695">
                <a:buFont typeface="Arial" panose="020B0604020202020204" pitchFamily="34" charset="0"/>
                <a:buChar char="•"/>
              </a:pPr>
              <a:r>
                <a:rPr lang="en-GB" sz="762" b="1" u="sng"/>
                <a:t>Explore Ideas:</a:t>
              </a:r>
              <a:r>
                <a:rPr lang="en-GB" sz="762"/>
                <a:t> This can be as a sketch or textile sample, try to create the idea in your head – it doesn’t matter if it doesn’t work – it’s a sample! </a:t>
              </a:r>
            </a:p>
            <a:p>
              <a:pPr marL="118695" indent="-118695">
                <a:buFont typeface="Arial" panose="020B0604020202020204" pitchFamily="34" charset="0"/>
                <a:buChar char="•"/>
              </a:pPr>
              <a:r>
                <a:rPr lang="en-GB" sz="762" b="1" u="sng"/>
                <a:t>Experimenting with appropriate media, materials and techniques</a:t>
              </a:r>
              <a:r>
                <a:rPr lang="en-GB" sz="762"/>
                <a:t> – practice creating samples using a range of different techniques, make sure you know how to them using the correct materials.  Don’t be afraid to experiment and combine different techniques to see what effect they give! – Think outside of the box.</a:t>
              </a:r>
              <a:endParaRPr lang="en-GB" sz="762" b="1" u="sng"/>
            </a:p>
          </p:txBody>
        </p:sp>
        <p:sp>
          <p:nvSpPr>
            <p:cNvPr id="3" name="Rectangle 2"/>
            <p:cNvSpPr/>
            <p:nvPr/>
          </p:nvSpPr>
          <p:spPr>
            <a:xfrm>
              <a:off x="2432118" y="103460"/>
              <a:ext cx="3398565" cy="556248"/>
            </a:xfrm>
            <a:prstGeom prst="rect">
              <a:avLst/>
            </a:prstGeom>
            <a:solidFill>
              <a:srgbClr val="F4B18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a:p>
          </p:txBody>
        </p:sp>
        <p:sp>
          <p:nvSpPr>
            <p:cNvPr id="4" name="TextBox 3"/>
            <p:cNvSpPr txBox="1"/>
            <p:nvPr/>
          </p:nvSpPr>
          <p:spPr>
            <a:xfrm>
              <a:off x="5978052" y="191548"/>
              <a:ext cx="2801542" cy="379642"/>
            </a:xfrm>
            <a:prstGeom prst="rect">
              <a:avLst/>
            </a:prstGeom>
            <a:solidFill>
              <a:schemeClr val="accent1">
                <a:lumMod val="60000"/>
                <a:lumOff val="40000"/>
              </a:schemeClr>
            </a:solidFill>
            <a:ln>
              <a:solidFill>
                <a:schemeClr val="tx1"/>
              </a:solidFill>
            </a:ln>
          </p:spPr>
          <p:txBody>
            <a:bodyPr wrap="square" rtlCol="0">
              <a:spAutoFit/>
            </a:bodyPr>
            <a:lstStyle/>
            <a:p>
              <a:pPr algn="ctr"/>
              <a:r>
                <a:rPr lang="en-GB" sz="1108">
                  <a:effectLst>
                    <a:outerShdw blurRad="38100" dist="38100" dir="2700000" algn="tl">
                      <a:srgbClr val="000000">
                        <a:alpha val="43137"/>
                      </a:srgbClr>
                    </a:outerShdw>
                  </a:effectLst>
                </a:rPr>
                <a:t>Next Steps…. Using a sample</a:t>
              </a:r>
            </a:p>
          </p:txBody>
        </p:sp>
        <p:sp>
          <p:nvSpPr>
            <p:cNvPr id="5" name="Rectangle 4"/>
            <p:cNvSpPr/>
            <p:nvPr/>
          </p:nvSpPr>
          <p:spPr>
            <a:xfrm>
              <a:off x="2847257" y="119774"/>
              <a:ext cx="2568289" cy="523191"/>
            </a:xfrm>
            <a:prstGeom prst="rect">
              <a:avLst/>
            </a:prstGeom>
            <a:noFill/>
          </p:spPr>
          <p:txBody>
            <a:bodyPr wrap="square" lIns="63305" tIns="31652" rIns="63305" bIns="31652">
              <a:spAutoFit/>
            </a:bodyPr>
            <a:lstStyle/>
            <a:p>
              <a:pPr algn="ctr"/>
              <a:r>
                <a:rPr lang="en-US" sz="969">
                  <a:ln w="0"/>
                  <a:effectLst>
                    <a:outerShdw blurRad="38100" dist="19050" dir="2700000" algn="tl" rotWithShape="0">
                      <a:schemeClr val="dk1">
                        <a:alpha val="40000"/>
                      </a:schemeClr>
                    </a:outerShdw>
                  </a:effectLst>
                </a:rPr>
                <a:t>What do I do to meet the assessment objective?</a:t>
              </a:r>
            </a:p>
          </p:txBody>
        </p:sp>
        <p:sp>
          <p:nvSpPr>
            <p:cNvPr id="6" name="TextBox 5"/>
            <p:cNvSpPr txBox="1"/>
            <p:nvPr/>
          </p:nvSpPr>
          <p:spPr>
            <a:xfrm>
              <a:off x="2359446" y="4041816"/>
              <a:ext cx="3534420" cy="441232"/>
            </a:xfrm>
            <a:prstGeom prst="rect">
              <a:avLst/>
            </a:prstGeom>
            <a:solidFill>
              <a:srgbClr val="00B0F0"/>
            </a:solidFill>
            <a:ln>
              <a:solidFill>
                <a:schemeClr val="tx1"/>
              </a:solidFill>
            </a:ln>
          </p:spPr>
          <p:txBody>
            <a:bodyPr wrap="square" rtlCol="0">
              <a:spAutoFit/>
            </a:bodyPr>
            <a:lstStyle/>
            <a:p>
              <a:pPr algn="ctr"/>
              <a:r>
                <a:rPr lang="en-GB" sz="1385">
                  <a:effectLst>
                    <a:outerShdw blurRad="38100" dist="38100" dir="2700000" algn="tl">
                      <a:srgbClr val="000000">
                        <a:alpha val="43137"/>
                      </a:srgbClr>
                    </a:outerShdw>
                  </a:effectLst>
                </a:rPr>
                <a:t>How to Evaluate a sample:</a:t>
              </a:r>
            </a:p>
          </p:txBody>
        </p:sp>
        <p:sp>
          <p:nvSpPr>
            <p:cNvPr id="7" name="TextBox 6"/>
            <p:cNvSpPr txBox="1"/>
            <p:nvPr/>
          </p:nvSpPr>
          <p:spPr>
            <a:xfrm>
              <a:off x="9012446" y="3206131"/>
              <a:ext cx="2940070" cy="302769"/>
            </a:xfrm>
            <a:prstGeom prst="rect">
              <a:avLst/>
            </a:prstGeom>
            <a:solidFill>
              <a:srgbClr val="D7CE1D"/>
            </a:solidFill>
            <a:ln>
              <a:solidFill>
                <a:schemeClr val="tx1"/>
              </a:solidFill>
            </a:ln>
          </p:spPr>
          <p:txBody>
            <a:bodyPr wrap="square" rtlCol="0">
              <a:spAutoFit/>
            </a:bodyPr>
            <a:lstStyle/>
            <a:p>
              <a:pPr algn="ctr"/>
              <a:r>
                <a:rPr lang="en-GB" sz="762">
                  <a:effectLst>
                    <a:outerShdw blurRad="38100" dist="38100" dir="2700000" algn="tl">
                      <a:srgbClr val="000000">
                        <a:alpha val="43137"/>
                      </a:srgbClr>
                    </a:outerShdw>
                  </a:effectLst>
                </a:rPr>
                <a:t>Useful tutorial websites to help with samples</a:t>
              </a:r>
            </a:p>
          </p:txBody>
        </p:sp>
        <p:sp>
          <p:nvSpPr>
            <p:cNvPr id="8" name="TextBox 7"/>
            <p:cNvSpPr txBox="1"/>
            <p:nvPr/>
          </p:nvSpPr>
          <p:spPr>
            <a:xfrm>
              <a:off x="9012441" y="82976"/>
              <a:ext cx="2940068" cy="410297"/>
            </a:xfrm>
            <a:prstGeom prst="rect">
              <a:avLst/>
            </a:prstGeom>
            <a:solidFill>
              <a:srgbClr val="D020D4"/>
            </a:solidFill>
            <a:ln>
              <a:solidFill>
                <a:schemeClr val="tx1"/>
              </a:solidFill>
            </a:ln>
          </p:spPr>
          <p:txBody>
            <a:bodyPr wrap="square" rtlCol="0">
              <a:spAutoFit/>
            </a:bodyPr>
            <a:lstStyle/>
            <a:p>
              <a:pPr algn="ctr"/>
              <a:r>
                <a:rPr lang="en-GB" sz="1246">
                  <a:effectLst>
                    <a:outerShdw blurRad="38100" dist="38100" dir="2700000" algn="tl">
                      <a:srgbClr val="000000">
                        <a:alpha val="43137"/>
                      </a:srgbClr>
                    </a:outerShdw>
                  </a:effectLst>
                </a:rPr>
                <a:t>Key Textile Techniques to try </a:t>
              </a:r>
              <a:r>
                <a:rPr lang="en-GB" sz="1246"/>
                <a:t> </a:t>
              </a:r>
            </a:p>
          </p:txBody>
        </p:sp>
        <p:sp>
          <p:nvSpPr>
            <p:cNvPr id="9" name="TextBox 8"/>
            <p:cNvSpPr txBox="1"/>
            <p:nvPr/>
          </p:nvSpPr>
          <p:spPr>
            <a:xfrm>
              <a:off x="2359447" y="4444861"/>
              <a:ext cx="3534420" cy="216485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tabLst>
                  <a:tab pos="404442" algn="l"/>
                  <a:tab pos="808883" algn="l"/>
                  <a:tab pos="1213325" algn="l"/>
                  <a:tab pos="1617767" algn="l"/>
                  <a:tab pos="2022208" algn="l"/>
                  <a:tab pos="2426650" algn="l"/>
                  <a:tab pos="2831092" algn="l"/>
                  <a:tab pos="3235533" algn="l"/>
                  <a:tab pos="3639975" algn="l"/>
                  <a:tab pos="4044417" algn="l"/>
                </a:tabLst>
              </a:pPr>
              <a:r>
                <a:rPr lang="en-US" altLang="zh-CN" sz="831" b="1" kern="100">
                  <a:solidFill>
                    <a:srgbClr val="000000"/>
                  </a:solidFill>
                  <a:ea typeface="Tahoma" panose="020B0604030504040204" pitchFamily="34" charset="0"/>
                  <a:cs typeface="Tahoma" panose="020B0604030504040204" pitchFamily="34" charset="0"/>
                  <a:sym typeface="Times New Roman"/>
                </a:rPr>
                <a:t>What</a:t>
              </a:r>
              <a:r>
                <a:rPr lang="en-US" altLang="zh-CN" sz="831" kern="100">
                  <a:solidFill>
                    <a:srgbClr val="000000"/>
                  </a:solidFill>
                  <a:ea typeface="Tahoma" panose="020B0604030504040204" pitchFamily="34" charset="0"/>
                  <a:cs typeface="Tahoma" panose="020B0604030504040204" pitchFamily="34" charset="0"/>
                  <a:sym typeface="Times New Roman"/>
                </a:rPr>
                <a:t> have you done? </a:t>
              </a:r>
            </a:p>
            <a:p>
              <a:pPr algn="ctr">
                <a:tabLst>
                  <a:tab pos="404442" algn="l"/>
                  <a:tab pos="808883" algn="l"/>
                  <a:tab pos="1213325" algn="l"/>
                  <a:tab pos="1617767" algn="l"/>
                  <a:tab pos="2022208" algn="l"/>
                  <a:tab pos="2426650" algn="l"/>
                  <a:tab pos="2831092" algn="l"/>
                  <a:tab pos="3235533" algn="l"/>
                  <a:tab pos="3639975" algn="l"/>
                  <a:tab pos="4044417" algn="l"/>
                </a:tabLst>
              </a:pPr>
              <a:r>
                <a:rPr lang="en-US" altLang="zh-CN" sz="831" b="1" kern="100">
                  <a:solidFill>
                    <a:srgbClr val="000000"/>
                  </a:solidFill>
                  <a:ea typeface="Tahoma" panose="020B0604030504040204" pitchFamily="34" charset="0"/>
                  <a:cs typeface="Tahoma" panose="020B0604030504040204" pitchFamily="34" charset="0"/>
                  <a:sym typeface="Times New Roman"/>
                </a:rPr>
                <a:t>What </a:t>
              </a:r>
              <a:r>
                <a:rPr lang="en-US" altLang="zh-CN" sz="831" kern="100">
                  <a:solidFill>
                    <a:srgbClr val="000000"/>
                  </a:solidFill>
                  <a:ea typeface="Tahoma" panose="020B0604030504040204" pitchFamily="34" charset="0"/>
                  <a:cs typeface="Tahoma" panose="020B0604030504040204" pitchFamily="34" charset="0"/>
                  <a:sym typeface="Times New Roman"/>
                </a:rPr>
                <a:t>techniques did you use?</a:t>
              </a:r>
            </a:p>
            <a:p>
              <a:pPr algn="ctr">
                <a:tabLst>
                  <a:tab pos="404442" algn="l"/>
                  <a:tab pos="808883" algn="l"/>
                  <a:tab pos="1213325" algn="l"/>
                  <a:tab pos="1617767" algn="l"/>
                  <a:tab pos="2022208" algn="l"/>
                  <a:tab pos="2426650" algn="l"/>
                  <a:tab pos="2831092" algn="l"/>
                  <a:tab pos="3235533" algn="l"/>
                  <a:tab pos="3639975" algn="l"/>
                  <a:tab pos="4044417" algn="l"/>
                </a:tabLst>
              </a:pPr>
              <a:r>
                <a:rPr lang="en-US" altLang="zh-CN" sz="831" b="1" kern="100">
                  <a:solidFill>
                    <a:srgbClr val="000000"/>
                  </a:solidFill>
                  <a:ea typeface="Tahoma" panose="020B0604030504040204" pitchFamily="34" charset="0"/>
                  <a:cs typeface="Tahoma" panose="020B0604030504040204" pitchFamily="34" charset="0"/>
                  <a:sym typeface="Times New Roman"/>
                </a:rPr>
                <a:t>What</a:t>
              </a:r>
              <a:r>
                <a:rPr lang="en-US" altLang="zh-CN" sz="831" kern="100">
                  <a:solidFill>
                    <a:srgbClr val="000000"/>
                  </a:solidFill>
                  <a:ea typeface="Tahoma" panose="020B0604030504040204" pitchFamily="34" charset="0"/>
                  <a:cs typeface="Tahoma" panose="020B0604030504040204" pitchFamily="34" charset="0"/>
                  <a:sym typeface="Times New Roman"/>
                </a:rPr>
                <a:t> inspired you?</a:t>
              </a:r>
            </a:p>
            <a:p>
              <a:pPr algn="ctr">
                <a:tabLst>
                  <a:tab pos="404442" algn="l"/>
                  <a:tab pos="808883" algn="l"/>
                  <a:tab pos="1213325" algn="l"/>
                  <a:tab pos="1617767" algn="l"/>
                  <a:tab pos="2022208" algn="l"/>
                  <a:tab pos="2426650" algn="l"/>
                  <a:tab pos="2831092" algn="l"/>
                  <a:tab pos="3235533" algn="l"/>
                  <a:tab pos="3639975" algn="l"/>
                  <a:tab pos="4044417" algn="l"/>
                </a:tabLst>
              </a:pPr>
              <a:r>
                <a:rPr lang="en-US" altLang="zh-CN" sz="831" b="1" kern="100">
                  <a:solidFill>
                    <a:srgbClr val="000000"/>
                  </a:solidFill>
                  <a:ea typeface="Tahoma" panose="020B0604030504040204" pitchFamily="34" charset="0"/>
                  <a:cs typeface="Tahoma" panose="020B0604030504040204" pitchFamily="34" charset="0"/>
                  <a:sym typeface="Times New Roman"/>
                </a:rPr>
                <a:t>How </a:t>
              </a:r>
              <a:r>
                <a:rPr lang="en-US" altLang="zh-CN" sz="831" kern="100">
                  <a:solidFill>
                    <a:srgbClr val="000000"/>
                  </a:solidFill>
                  <a:ea typeface="Tahoma" panose="020B0604030504040204" pitchFamily="34" charset="0"/>
                  <a:cs typeface="Tahoma" panose="020B0604030504040204" pitchFamily="34" charset="0"/>
                  <a:sym typeface="Times New Roman"/>
                </a:rPr>
                <a:t>does it relate to your theme?</a:t>
              </a:r>
              <a:endParaRPr lang="en-US" altLang="zh-CN" sz="831" b="1" kern="100">
                <a:solidFill>
                  <a:srgbClr val="000000"/>
                </a:solidFill>
                <a:ea typeface="Tahoma" panose="020B0604030504040204" pitchFamily="34" charset="0"/>
                <a:cs typeface="Tahoma" panose="020B0604030504040204" pitchFamily="34" charset="0"/>
                <a:sym typeface="Times New Roman"/>
              </a:endParaRPr>
            </a:p>
            <a:p>
              <a:pPr algn="ctr">
                <a:tabLst>
                  <a:tab pos="404442" algn="l"/>
                  <a:tab pos="808883" algn="l"/>
                  <a:tab pos="1213325" algn="l"/>
                  <a:tab pos="1617767" algn="l"/>
                  <a:tab pos="2022208" algn="l"/>
                  <a:tab pos="2426650" algn="l"/>
                  <a:tab pos="2831092" algn="l"/>
                  <a:tab pos="3235533" algn="l"/>
                  <a:tab pos="3639975" algn="l"/>
                  <a:tab pos="4044417" algn="l"/>
                </a:tabLst>
              </a:pPr>
              <a:r>
                <a:rPr lang="en-US" altLang="zh-CN" sz="831" b="1" kern="100">
                  <a:solidFill>
                    <a:srgbClr val="000000"/>
                  </a:solidFill>
                  <a:ea typeface="Tahoma" panose="020B0604030504040204" pitchFamily="34" charset="0"/>
                  <a:cs typeface="Tahoma" panose="020B0604030504040204" pitchFamily="34" charset="0"/>
                  <a:sym typeface="Times New Roman"/>
                </a:rPr>
                <a:t>How</a:t>
              </a:r>
              <a:r>
                <a:rPr lang="en-US" altLang="zh-CN" sz="831" kern="100">
                  <a:solidFill>
                    <a:srgbClr val="000000"/>
                  </a:solidFill>
                  <a:ea typeface="Tahoma" panose="020B0604030504040204" pitchFamily="34" charset="0"/>
                  <a:cs typeface="Tahoma" panose="020B0604030504040204" pitchFamily="34" charset="0"/>
                  <a:sym typeface="Times New Roman"/>
                </a:rPr>
                <a:t> have you done it?</a:t>
              </a:r>
            </a:p>
            <a:p>
              <a:pPr algn="ctr">
                <a:tabLst>
                  <a:tab pos="404442" algn="l"/>
                  <a:tab pos="808883" algn="l"/>
                  <a:tab pos="1213325" algn="l"/>
                  <a:tab pos="1617767" algn="l"/>
                  <a:tab pos="2022208" algn="l"/>
                  <a:tab pos="2426650" algn="l"/>
                  <a:tab pos="2831092" algn="l"/>
                  <a:tab pos="3235533" algn="l"/>
                  <a:tab pos="3639975" algn="l"/>
                  <a:tab pos="4044417" algn="l"/>
                </a:tabLst>
              </a:pPr>
              <a:r>
                <a:rPr lang="en-US" altLang="zh-CN" sz="831" kern="100">
                  <a:solidFill>
                    <a:srgbClr val="000000"/>
                  </a:solidFill>
                  <a:ea typeface="Tahoma" panose="020B0604030504040204" pitchFamily="34" charset="0"/>
                  <a:cs typeface="Tahoma" panose="020B0604030504040204" pitchFamily="34" charset="0"/>
                  <a:sym typeface="Times New Roman"/>
                </a:rPr>
                <a:t> </a:t>
              </a:r>
              <a:r>
                <a:rPr lang="en-US" altLang="zh-CN" sz="831" b="1" kern="100">
                  <a:solidFill>
                    <a:srgbClr val="000000"/>
                  </a:solidFill>
                  <a:ea typeface="Tahoma" panose="020B0604030504040204" pitchFamily="34" charset="0"/>
                  <a:cs typeface="Tahoma" panose="020B0604030504040204" pitchFamily="34" charset="0"/>
                  <a:sym typeface="Times New Roman"/>
                </a:rPr>
                <a:t>What</a:t>
              </a:r>
              <a:r>
                <a:rPr lang="en-US" altLang="zh-CN" sz="831" kern="100">
                  <a:solidFill>
                    <a:srgbClr val="000000"/>
                  </a:solidFill>
                  <a:ea typeface="Tahoma" panose="020B0604030504040204" pitchFamily="34" charset="0"/>
                  <a:cs typeface="Tahoma" panose="020B0604030504040204" pitchFamily="34" charset="0"/>
                  <a:sym typeface="Times New Roman"/>
                </a:rPr>
                <a:t> did you like / dislike about the technique?</a:t>
              </a:r>
              <a:endParaRPr lang="en-US" altLang="zh-CN" sz="831" b="1" kern="100">
                <a:solidFill>
                  <a:srgbClr val="000000"/>
                </a:solidFill>
                <a:ea typeface="Tahoma" panose="020B0604030504040204" pitchFamily="34" charset="0"/>
                <a:cs typeface="Tahoma" panose="020B0604030504040204" pitchFamily="34" charset="0"/>
                <a:sym typeface="Times New Roman"/>
              </a:endParaRPr>
            </a:p>
            <a:p>
              <a:pPr algn="ctr">
                <a:tabLst>
                  <a:tab pos="404442" algn="l"/>
                  <a:tab pos="808883" algn="l"/>
                  <a:tab pos="1213325" algn="l"/>
                  <a:tab pos="1617767" algn="l"/>
                  <a:tab pos="2022208" algn="l"/>
                  <a:tab pos="2426650" algn="l"/>
                  <a:tab pos="2831092" algn="l"/>
                  <a:tab pos="3235533" algn="l"/>
                  <a:tab pos="3639975" algn="l"/>
                  <a:tab pos="4044417" algn="l"/>
                </a:tabLst>
              </a:pPr>
              <a:r>
                <a:rPr lang="en-US" altLang="zh-CN" sz="831" kern="100">
                  <a:solidFill>
                    <a:srgbClr val="000000"/>
                  </a:solidFill>
                  <a:ea typeface="Tahoma" panose="020B0604030504040204" pitchFamily="34" charset="0"/>
                  <a:cs typeface="Tahoma" panose="020B0604030504040204" pitchFamily="34" charset="0"/>
                  <a:sym typeface="Times New Roman"/>
                </a:rPr>
                <a:t> </a:t>
              </a:r>
              <a:r>
                <a:rPr lang="en-US" altLang="zh-CN" sz="831" b="1" kern="100">
                  <a:solidFill>
                    <a:srgbClr val="000000"/>
                  </a:solidFill>
                  <a:ea typeface="Tahoma" panose="020B0604030504040204" pitchFamily="34" charset="0"/>
                  <a:cs typeface="Tahoma" panose="020B0604030504040204" pitchFamily="34" charset="0"/>
                  <a:sym typeface="Times New Roman"/>
                </a:rPr>
                <a:t>Was</a:t>
              </a:r>
              <a:r>
                <a:rPr lang="en-US" altLang="zh-CN" sz="831" kern="100">
                  <a:solidFill>
                    <a:srgbClr val="000000"/>
                  </a:solidFill>
                  <a:ea typeface="Tahoma" panose="020B0604030504040204" pitchFamily="34" charset="0"/>
                  <a:cs typeface="Tahoma" panose="020B0604030504040204" pitchFamily="34" charset="0"/>
                  <a:sym typeface="Times New Roman"/>
                </a:rPr>
                <a:t> it successful? </a:t>
              </a:r>
              <a:r>
                <a:rPr lang="en-US" altLang="zh-CN" sz="831" b="1" kern="100">
                  <a:solidFill>
                    <a:srgbClr val="000000"/>
                  </a:solidFill>
                  <a:ea typeface="Tahoma" panose="020B0604030504040204" pitchFamily="34" charset="0"/>
                  <a:cs typeface="Tahoma" panose="020B0604030504040204" pitchFamily="34" charset="0"/>
                  <a:sym typeface="Times New Roman"/>
                </a:rPr>
                <a:t>Why / why not? </a:t>
              </a:r>
            </a:p>
            <a:p>
              <a:pPr algn="ctr">
                <a:tabLst>
                  <a:tab pos="404442" algn="l"/>
                  <a:tab pos="808883" algn="l"/>
                  <a:tab pos="1213325" algn="l"/>
                  <a:tab pos="1617767" algn="l"/>
                  <a:tab pos="2022208" algn="l"/>
                  <a:tab pos="2426650" algn="l"/>
                  <a:tab pos="2831092" algn="l"/>
                  <a:tab pos="3235533" algn="l"/>
                  <a:tab pos="3639975" algn="l"/>
                  <a:tab pos="4044417" algn="l"/>
                </a:tabLst>
              </a:pPr>
              <a:r>
                <a:rPr lang="en-US" altLang="zh-CN" sz="831" b="1" kern="100">
                  <a:solidFill>
                    <a:srgbClr val="000000"/>
                  </a:solidFill>
                  <a:ea typeface="Tahoma" panose="020B0604030504040204" pitchFamily="34" charset="0"/>
                  <a:cs typeface="Tahoma" panose="020B0604030504040204" pitchFamily="34" charset="0"/>
                  <a:sym typeface="Times New Roman"/>
                </a:rPr>
                <a:t>How </a:t>
              </a:r>
              <a:r>
                <a:rPr lang="en-US" altLang="zh-CN" sz="831" kern="100">
                  <a:solidFill>
                    <a:srgbClr val="000000"/>
                  </a:solidFill>
                  <a:ea typeface="Tahoma" panose="020B0604030504040204" pitchFamily="34" charset="0"/>
                  <a:cs typeface="Tahoma" panose="020B0604030504040204" pitchFamily="34" charset="0"/>
                  <a:sym typeface="Times New Roman"/>
                </a:rPr>
                <a:t>could you improve?</a:t>
              </a:r>
            </a:p>
            <a:p>
              <a:pPr algn="ctr">
                <a:tabLst>
                  <a:tab pos="404442" algn="l"/>
                  <a:tab pos="808883" algn="l"/>
                  <a:tab pos="1213325" algn="l"/>
                  <a:tab pos="1617767" algn="l"/>
                  <a:tab pos="2022208" algn="l"/>
                  <a:tab pos="2426650" algn="l"/>
                  <a:tab pos="2831092" algn="l"/>
                  <a:tab pos="3235533" algn="l"/>
                  <a:tab pos="3639975" algn="l"/>
                  <a:tab pos="4044417" algn="l"/>
                </a:tabLst>
              </a:pPr>
              <a:r>
                <a:rPr lang="en-US" altLang="zh-CN" sz="831" b="1" kern="100">
                  <a:solidFill>
                    <a:srgbClr val="000000"/>
                  </a:solidFill>
                  <a:ea typeface="Tahoma" panose="020B0604030504040204" pitchFamily="34" charset="0"/>
                  <a:cs typeface="Tahoma" panose="020B0604030504040204" pitchFamily="34" charset="0"/>
                  <a:sym typeface="Times New Roman"/>
                </a:rPr>
                <a:t>What</a:t>
              </a:r>
              <a:r>
                <a:rPr lang="en-US" altLang="zh-CN" sz="831" kern="100">
                  <a:solidFill>
                    <a:srgbClr val="000000"/>
                  </a:solidFill>
                  <a:ea typeface="Tahoma" panose="020B0604030504040204" pitchFamily="34" charset="0"/>
                  <a:cs typeface="Tahoma" panose="020B0604030504040204" pitchFamily="34" charset="0"/>
                  <a:sym typeface="Times New Roman"/>
                </a:rPr>
                <a:t> else could you try?</a:t>
              </a:r>
              <a:endParaRPr lang="en-US" altLang="zh-CN" sz="831" b="1" kern="100">
                <a:solidFill>
                  <a:srgbClr val="000000"/>
                </a:solidFill>
                <a:ea typeface="Tahoma" panose="020B0604030504040204" pitchFamily="34" charset="0"/>
                <a:cs typeface="Tahoma" panose="020B0604030504040204" pitchFamily="34" charset="0"/>
                <a:sym typeface="Times New Roman"/>
              </a:endParaRPr>
            </a:p>
            <a:p>
              <a:pPr algn="ctr">
                <a:tabLst>
                  <a:tab pos="404442" algn="l"/>
                  <a:tab pos="808883" algn="l"/>
                  <a:tab pos="1213325" algn="l"/>
                  <a:tab pos="1617767" algn="l"/>
                  <a:tab pos="2022208" algn="l"/>
                  <a:tab pos="2426650" algn="l"/>
                  <a:tab pos="2831092" algn="l"/>
                  <a:tab pos="3235533" algn="l"/>
                  <a:tab pos="3639975" algn="l"/>
                  <a:tab pos="4044417" algn="l"/>
                </a:tabLst>
              </a:pPr>
              <a:r>
                <a:rPr lang="en-US" altLang="zh-CN" sz="831" b="1" kern="100">
                  <a:solidFill>
                    <a:srgbClr val="000000"/>
                  </a:solidFill>
                  <a:ea typeface="Tahoma" panose="020B0604030504040204" pitchFamily="34" charset="0"/>
                  <a:cs typeface="Tahoma" panose="020B0604030504040204" pitchFamily="34" charset="0"/>
                  <a:sym typeface="Times New Roman"/>
                </a:rPr>
                <a:t>Is</a:t>
              </a:r>
              <a:r>
                <a:rPr lang="en-US" altLang="zh-CN" sz="831" kern="100">
                  <a:solidFill>
                    <a:srgbClr val="000000"/>
                  </a:solidFill>
                  <a:ea typeface="Tahoma" panose="020B0604030504040204" pitchFamily="34" charset="0"/>
                  <a:cs typeface="Tahoma" panose="020B0604030504040204" pitchFamily="34" charset="0"/>
                  <a:sym typeface="Times New Roman"/>
                </a:rPr>
                <a:t> there anything you would change? </a:t>
              </a:r>
              <a:r>
                <a:rPr lang="en-US" altLang="zh-CN" sz="831" b="1" kern="100">
                  <a:solidFill>
                    <a:srgbClr val="000000"/>
                  </a:solidFill>
                  <a:ea typeface="Tahoma" panose="020B0604030504040204" pitchFamily="34" charset="0"/>
                  <a:cs typeface="Tahoma" panose="020B0604030504040204" pitchFamily="34" charset="0"/>
                  <a:sym typeface="Times New Roman"/>
                </a:rPr>
                <a:t>Why?</a:t>
              </a:r>
            </a:p>
            <a:p>
              <a:pPr algn="ctr">
                <a:tabLst>
                  <a:tab pos="404442" algn="l"/>
                  <a:tab pos="808883" algn="l"/>
                  <a:tab pos="1213325" algn="l"/>
                  <a:tab pos="1617767" algn="l"/>
                  <a:tab pos="2022208" algn="l"/>
                  <a:tab pos="2426650" algn="l"/>
                  <a:tab pos="2831092" algn="l"/>
                  <a:tab pos="3235533" algn="l"/>
                  <a:tab pos="3639975" algn="l"/>
                  <a:tab pos="4044417" algn="l"/>
                </a:tabLst>
              </a:pPr>
              <a:r>
                <a:rPr lang="en-US" altLang="zh-CN" sz="831" b="1" kern="100">
                  <a:solidFill>
                    <a:srgbClr val="000000"/>
                  </a:solidFill>
                  <a:ea typeface="Tahoma" panose="020B0604030504040204" pitchFamily="34" charset="0"/>
                  <a:cs typeface="Tahoma" panose="020B0604030504040204" pitchFamily="34" charset="0"/>
                  <a:sym typeface="Times New Roman"/>
                </a:rPr>
                <a:t>How</a:t>
              </a:r>
              <a:r>
                <a:rPr lang="en-US" altLang="zh-CN" sz="831" kern="100">
                  <a:solidFill>
                    <a:srgbClr val="000000"/>
                  </a:solidFill>
                  <a:ea typeface="Tahoma" panose="020B0604030504040204" pitchFamily="34" charset="0"/>
                  <a:cs typeface="Tahoma" panose="020B0604030504040204" pitchFamily="34" charset="0"/>
                  <a:sym typeface="Times New Roman"/>
                </a:rPr>
                <a:t> will you develop your work now?</a:t>
              </a:r>
              <a:endParaRPr lang="en-US" altLang="zh-CN" sz="831" b="1" kern="100">
                <a:solidFill>
                  <a:srgbClr val="000000"/>
                </a:solidFill>
                <a:ea typeface="Tahoma" panose="020B0604030504040204" pitchFamily="34" charset="0"/>
                <a:cs typeface="Tahoma" panose="020B0604030504040204" pitchFamily="34" charset="0"/>
                <a:sym typeface="Times New Roman"/>
              </a:endParaRPr>
            </a:p>
          </p:txBody>
        </p:sp>
        <p:sp>
          <p:nvSpPr>
            <p:cNvPr id="10" name="TextBox 9"/>
            <p:cNvSpPr txBox="1"/>
            <p:nvPr/>
          </p:nvSpPr>
          <p:spPr>
            <a:xfrm>
              <a:off x="9016709" y="3382013"/>
              <a:ext cx="2940068" cy="335193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lvl="1"/>
              <a:r>
                <a:rPr lang="en-GB" sz="762">
                  <a:hlinkClick r:id="rId4"/>
                </a:rPr>
                <a:t>http://www.embroidery.rocksea.org/reference/picture-dictionary/</a:t>
              </a:r>
              <a:endParaRPr lang="en-GB" sz="762"/>
            </a:p>
            <a:p>
              <a:pPr lvl="1"/>
              <a:endParaRPr lang="en-GB" sz="762"/>
            </a:p>
            <a:p>
              <a:pPr lvl="1"/>
              <a:r>
                <a:rPr lang="en-GB" sz="762">
                  <a:hlinkClick r:id="rId5"/>
                </a:rPr>
                <a:t>https://www.ritdye.com/techniques/</a:t>
              </a:r>
              <a:endParaRPr lang="en-GB" sz="762"/>
            </a:p>
            <a:p>
              <a:pPr lvl="1"/>
              <a:endParaRPr lang="en-GB" sz="762"/>
            </a:p>
            <a:p>
              <a:pPr lvl="1"/>
              <a:r>
                <a:rPr lang="en-GB" sz="762">
                  <a:hlinkClick r:id="rId6"/>
                </a:rPr>
                <a:t>https://www.theweavingloom.com/beginners-guide-to-weaving/</a:t>
              </a:r>
              <a:endParaRPr lang="en-GB" sz="762"/>
            </a:p>
            <a:p>
              <a:pPr lvl="1"/>
              <a:endParaRPr lang="en-GB" sz="762"/>
            </a:p>
            <a:p>
              <a:pPr lvl="1"/>
              <a:r>
                <a:rPr lang="en-GB" sz="762">
                  <a:hlinkClick r:id="rId7"/>
                </a:rPr>
                <a:t>https://rosiepink.typepad.co.uk/rosiepink/tutorial-how-to-make-flat-felt-wet-felting.html</a:t>
              </a:r>
              <a:endParaRPr lang="en-GB" sz="762"/>
            </a:p>
            <a:p>
              <a:pPr lvl="1"/>
              <a:endParaRPr lang="en-GB" sz="762"/>
            </a:p>
            <a:p>
              <a:pPr lvl="1"/>
              <a:r>
                <a:rPr lang="en-GB" sz="762">
                  <a:hlinkClick r:id="rId8"/>
                </a:rPr>
                <a:t>https://www.polkadotchair.com/45-beginner-quilt-patterns-tutorials/</a:t>
              </a:r>
              <a:endParaRPr lang="en-GB" sz="762"/>
            </a:p>
            <a:p>
              <a:pPr lvl="1"/>
              <a:endParaRPr lang="en-GB" sz="762"/>
            </a:p>
            <a:p>
              <a:pPr lvl="1"/>
              <a:r>
                <a:rPr lang="en-GB" sz="762">
                  <a:hlinkClick r:id="rId9"/>
                </a:rPr>
                <a:t>https://mypatchwork.wordpress.com/2014/07/26/41-fabric-manipulation-tutorials/</a:t>
              </a:r>
              <a:endParaRPr lang="en-GB" sz="762"/>
            </a:p>
          </p:txBody>
        </p:sp>
        <p:sp>
          <p:nvSpPr>
            <p:cNvPr id="11" name="TextBox 10"/>
            <p:cNvSpPr txBox="1"/>
            <p:nvPr/>
          </p:nvSpPr>
          <p:spPr>
            <a:xfrm>
              <a:off x="9012443" y="464822"/>
              <a:ext cx="2940068" cy="259608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118695" indent="-118695">
                <a:buFont typeface="Arial" panose="020B0604020202020204" pitchFamily="34" charset="0"/>
                <a:buChar char="•"/>
              </a:pPr>
              <a:r>
                <a:rPr lang="en-GB" sz="1108"/>
                <a:t>Applique</a:t>
              </a:r>
            </a:p>
            <a:p>
              <a:pPr marL="118695" indent="-118695">
                <a:buFont typeface="Arial" panose="020B0604020202020204" pitchFamily="34" charset="0"/>
                <a:buChar char="•"/>
              </a:pPr>
              <a:r>
                <a:rPr lang="en-GB" sz="1108"/>
                <a:t>Batik</a:t>
              </a:r>
            </a:p>
            <a:p>
              <a:pPr marL="118695" indent="-118695">
                <a:buFont typeface="Arial" panose="020B0604020202020204" pitchFamily="34" charset="0"/>
                <a:buChar char="•"/>
              </a:pPr>
              <a:r>
                <a:rPr lang="en-GB" sz="1108"/>
                <a:t>Beading</a:t>
              </a:r>
            </a:p>
            <a:p>
              <a:pPr marL="118695" indent="-118695">
                <a:buFont typeface="Arial" panose="020B0604020202020204" pitchFamily="34" charset="0"/>
                <a:buChar char="•"/>
              </a:pPr>
              <a:r>
                <a:rPr lang="en-GB" sz="1108"/>
                <a:t>CAD </a:t>
              </a:r>
            </a:p>
            <a:p>
              <a:pPr marL="118695" indent="-118695">
                <a:buFont typeface="Arial" panose="020B0604020202020204" pitchFamily="34" charset="0"/>
                <a:buChar char="•"/>
              </a:pPr>
              <a:r>
                <a:rPr lang="en-GB" sz="1108"/>
                <a:t>Couching</a:t>
              </a:r>
            </a:p>
            <a:p>
              <a:pPr marL="118695" indent="-118695">
                <a:buFont typeface="Arial" panose="020B0604020202020204" pitchFamily="34" charset="0"/>
                <a:buChar char="•"/>
              </a:pPr>
              <a:r>
                <a:rPr lang="en-GB" sz="1108"/>
                <a:t>Embroidery</a:t>
              </a:r>
            </a:p>
            <a:p>
              <a:pPr marL="118695" indent="-118695">
                <a:buFont typeface="Arial" panose="020B0604020202020204" pitchFamily="34" charset="0"/>
                <a:buChar char="•"/>
              </a:pPr>
              <a:r>
                <a:rPr lang="en-GB" sz="1108"/>
                <a:t>Felting </a:t>
              </a:r>
            </a:p>
            <a:p>
              <a:pPr marL="118695" indent="-118695">
                <a:buFont typeface="Arial" panose="020B0604020202020204" pitchFamily="34" charset="0"/>
                <a:buChar char="•"/>
              </a:pPr>
              <a:r>
                <a:rPr lang="en-GB" sz="1108"/>
                <a:t>Knitting</a:t>
              </a:r>
            </a:p>
            <a:p>
              <a:pPr marL="118695" indent="-118695">
                <a:buFont typeface="Arial" panose="020B0604020202020204" pitchFamily="34" charset="0"/>
                <a:buChar char="•"/>
              </a:pPr>
              <a:r>
                <a:rPr lang="en-GB" sz="1108"/>
                <a:t>Macramé</a:t>
              </a:r>
            </a:p>
            <a:p>
              <a:pPr marL="118695" indent="-118695">
                <a:buFont typeface="Arial" panose="020B0604020202020204" pitchFamily="34" charset="0"/>
                <a:buChar char="•"/>
              </a:pPr>
              <a:r>
                <a:rPr lang="en-GB" sz="1108" err="1"/>
                <a:t>Mola</a:t>
              </a:r>
              <a:endParaRPr lang="en-GB" sz="1108"/>
            </a:p>
          </p:txBody>
        </p:sp>
        <p:sp>
          <p:nvSpPr>
            <p:cNvPr id="12" name="TextBox 11"/>
            <p:cNvSpPr txBox="1"/>
            <p:nvPr/>
          </p:nvSpPr>
          <p:spPr>
            <a:xfrm>
              <a:off x="5992749" y="529463"/>
              <a:ext cx="2784952" cy="199675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762" dirty="0"/>
                <a:t>Once you have completed a sample– what do you do next?</a:t>
              </a:r>
            </a:p>
            <a:p>
              <a:r>
                <a:rPr lang="en-GB" sz="762" dirty="0"/>
                <a:t>Here are some ideas:</a:t>
              </a:r>
            </a:p>
            <a:p>
              <a:endParaRPr lang="en-GB" sz="762" dirty="0"/>
            </a:p>
            <a:p>
              <a:pPr marL="118695" indent="-118695">
                <a:buFont typeface="Arial" panose="020B0604020202020204" pitchFamily="34" charset="0"/>
                <a:buChar char="•"/>
              </a:pPr>
              <a:r>
                <a:rPr lang="en-GB" sz="762" dirty="0"/>
                <a:t>Cut the sample in half – keep one half as the original and develop the other half with a different technique</a:t>
              </a:r>
            </a:p>
            <a:p>
              <a:pPr marL="118695" indent="-118695">
                <a:buFont typeface="Arial" panose="020B0604020202020204" pitchFamily="34" charset="0"/>
                <a:buChar char="•"/>
              </a:pPr>
              <a:r>
                <a:rPr lang="en-GB" sz="762" dirty="0"/>
                <a:t>Sketch an initial idea to show how you would use this sample in your work</a:t>
              </a:r>
            </a:p>
            <a:p>
              <a:pPr marL="118695" indent="-118695">
                <a:buFont typeface="Arial" panose="020B0604020202020204" pitchFamily="34" charset="0"/>
                <a:buChar char="•"/>
              </a:pPr>
              <a:r>
                <a:rPr lang="en-GB" sz="762" dirty="0"/>
                <a:t>Evaluate your sample to help you refine your ideas and techniques </a:t>
              </a:r>
            </a:p>
          </p:txBody>
        </p:sp>
        <p:sp>
          <p:nvSpPr>
            <p:cNvPr id="13" name="Rectangle 12"/>
            <p:cNvSpPr/>
            <p:nvPr/>
          </p:nvSpPr>
          <p:spPr>
            <a:xfrm>
              <a:off x="5745947" y="2660950"/>
              <a:ext cx="3019517" cy="523098"/>
            </a:xfrm>
            <a:prstGeom prst="rect">
              <a:avLst/>
            </a:prstGeom>
            <a:noFill/>
          </p:spPr>
          <p:txBody>
            <a:bodyPr wrap="none" lIns="63305" tIns="31652" rIns="63305" bIns="31652">
              <a:spAutoFit/>
            </a:bodyPr>
            <a:lstStyle/>
            <a:p>
              <a:pPr algn="ctr"/>
              <a:r>
                <a:rPr lang="en-US" sz="1938">
                  <a:ln w="0"/>
                  <a:effectLst>
                    <a:outerShdw blurRad="38100" dist="19050" dir="2700000" algn="tl" rotWithShape="0">
                      <a:schemeClr val="dk1">
                        <a:alpha val="40000"/>
                      </a:schemeClr>
                    </a:outerShdw>
                  </a:effectLst>
                </a:rPr>
                <a:t>GCSE Textiles – A02</a:t>
              </a:r>
            </a:p>
          </p:txBody>
        </p:sp>
        <p:sp>
          <p:nvSpPr>
            <p:cNvPr id="14" name="Rectangle 13"/>
            <p:cNvSpPr/>
            <p:nvPr/>
          </p:nvSpPr>
          <p:spPr>
            <a:xfrm>
              <a:off x="5748467" y="3159777"/>
              <a:ext cx="2549507" cy="656475"/>
            </a:xfrm>
            <a:prstGeom prst="rect">
              <a:avLst/>
            </a:prstGeom>
          </p:spPr>
          <p:txBody>
            <a:bodyPr wrap="square" anchor="ctr">
              <a:spAutoFit/>
            </a:bodyPr>
            <a:lstStyle/>
            <a:p>
              <a:pPr algn="ctr">
                <a:spcAft>
                  <a:spcPts val="415"/>
                </a:spcAft>
                <a:tabLst>
                  <a:tab pos="311684" algn="l"/>
                  <a:tab pos="622928" algn="l"/>
                  <a:tab pos="934612" algn="l"/>
                  <a:tab pos="1557540" algn="l"/>
                  <a:tab pos="1869224" algn="l"/>
                  <a:tab pos="2180908" algn="l"/>
                  <a:tab pos="2492152" algn="l"/>
                  <a:tab pos="2803836" algn="l"/>
                  <a:tab pos="3115520" algn="l"/>
                  <a:tab pos="3426764" algn="l"/>
                  <a:tab pos="3738448" algn="l"/>
                  <a:tab pos="4050132" algn="l"/>
                  <a:tab pos="4361376" algn="l"/>
                  <a:tab pos="4673060" algn="l"/>
                </a:tabLst>
              </a:pPr>
              <a:r>
                <a:rPr lang="en-GB" sz="692">
                  <a:solidFill>
                    <a:srgbClr val="000000"/>
                  </a:solidFill>
                  <a:ea typeface="Tahoma" panose="020B0604030504040204" pitchFamily="34" charset="0"/>
                  <a:cs typeface="Tahoma" panose="020B0604030504040204" pitchFamily="34" charset="0"/>
                </a:rPr>
                <a:t>Refine work by exploring ideas, selecting and experimenting with appropriate media, materials, techniques and processes</a:t>
              </a:r>
              <a:r>
                <a:rPr lang="en-GB" sz="727">
                  <a:solidFill>
                    <a:srgbClr val="000000"/>
                  </a:solidFill>
                  <a:ea typeface="Tahoma" panose="020B0604030504040204" pitchFamily="34" charset="0"/>
                  <a:cs typeface="Tahoma" panose="020B0604030504040204" pitchFamily="34" charset="0"/>
                </a:rPr>
                <a:t>. </a:t>
              </a:r>
              <a:r>
                <a:rPr lang="en-US" sz="969">
                  <a:solidFill>
                    <a:srgbClr val="000000"/>
                  </a:solidFill>
                  <a:ea typeface="Tahoma" panose="020B0604030504040204" pitchFamily="34" charset="0"/>
                  <a:cs typeface="Tahoma" panose="020B0604030504040204" pitchFamily="34" charset="0"/>
                </a:rPr>
                <a:t> </a:t>
              </a:r>
              <a:endParaRPr lang="en-GB" sz="969">
                <a:solidFill>
                  <a:srgbClr val="000000"/>
                </a:solidFill>
                <a:ea typeface="Tahoma" panose="020B0604030504040204" pitchFamily="34" charset="0"/>
                <a:cs typeface="Tahoma" panose="020B0604030504040204" pitchFamily="34" charset="0"/>
              </a:endParaRPr>
            </a:p>
          </p:txBody>
        </p:sp>
        <p:pic>
          <p:nvPicPr>
            <p:cNvPr id="15" name="Picture 14"/>
            <p:cNvPicPr>
              <a:picLocks noChangeAspect="1"/>
            </p:cNvPicPr>
            <p:nvPr/>
          </p:nvPicPr>
          <p:blipFill>
            <a:blip r:embed="rId10"/>
            <a:stretch>
              <a:fillRect/>
            </a:stretch>
          </p:blipFill>
          <p:spPr>
            <a:xfrm>
              <a:off x="8199371" y="3165445"/>
              <a:ext cx="594917" cy="594917"/>
            </a:xfrm>
            <a:prstGeom prst="rect">
              <a:avLst/>
            </a:prstGeom>
          </p:spPr>
        </p:pic>
        <p:sp>
          <p:nvSpPr>
            <p:cNvPr id="16" name="TextBox 15"/>
            <p:cNvSpPr txBox="1"/>
            <p:nvPr/>
          </p:nvSpPr>
          <p:spPr>
            <a:xfrm>
              <a:off x="10380012" y="360739"/>
              <a:ext cx="1547079" cy="2842353"/>
            </a:xfrm>
            <a:prstGeom prst="rect">
              <a:avLst/>
            </a:prstGeom>
            <a:noFill/>
          </p:spPr>
          <p:txBody>
            <a:bodyPr wrap="square" rtlCol="0">
              <a:spAutoFit/>
            </a:bodyPr>
            <a:lstStyle/>
            <a:p>
              <a:pPr marL="118695" indent="-118695">
                <a:buFont typeface="Arial" panose="020B0604020202020204" pitchFamily="34" charset="0"/>
                <a:buChar char="•"/>
              </a:pPr>
              <a:r>
                <a:rPr lang="en-GB" sz="1108"/>
                <a:t>Patchwork</a:t>
              </a:r>
            </a:p>
            <a:p>
              <a:pPr marL="118695" indent="-118695">
                <a:buFont typeface="Arial" panose="020B0604020202020204" pitchFamily="34" charset="0"/>
                <a:buChar char="•"/>
              </a:pPr>
              <a:r>
                <a:rPr lang="en-GB" sz="1108"/>
                <a:t>Pleating</a:t>
              </a:r>
            </a:p>
            <a:p>
              <a:pPr marL="118695" indent="-118695">
                <a:buFont typeface="Arial" panose="020B0604020202020204" pitchFamily="34" charset="0"/>
                <a:buChar char="•"/>
              </a:pPr>
              <a:r>
                <a:rPr lang="en-GB" sz="1108"/>
                <a:t>Printing</a:t>
              </a:r>
            </a:p>
            <a:p>
              <a:pPr marL="197825" indent="-197825">
                <a:buFont typeface="Arial" panose="020B0604020202020204" pitchFamily="34" charset="0"/>
                <a:buChar char="•"/>
              </a:pPr>
              <a:r>
                <a:rPr lang="en-GB" sz="1108"/>
                <a:t>Quilting</a:t>
              </a:r>
            </a:p>
            <a:p>
              <a:pPr marL="197825" indent="-197825">
                <a:buFont typeface="Arial" panose="020B0604020202020204" pitchFamily="34" charset="0"/>
                <a:buChar char="•"/>
              </a:pPr>
              <a:r>
                <a:rPr lang="en-GB" sz="1108"/>
                <a:t>Ruffles</a:t>
              </a:r>
            </a:p>
            <a:p>
              <a:pPr marL="197825" indent="-197825">
                <a:buFont typeface="Arial" panose="020B0604020202020204" pitchFamily="34" charset="0"/>
                <a:buChar char="•"/>
              </a:pPr>
              <a:r>
                <a:rPr lang="en-GB" sz="1108"/>
                <a:t>Smocking</a:t>
              </a:r>
            </a:p>
            <a:p>
              <a:pPr marL="197825" indent="-197825">
                <a:buFont typeface="Arial" panose="020B0604020202020204" pitchFamily="34" charset="0"/>
                <a:buChar char="•"/>
              </a:pPr>
              <a:r>
                <a:rPr lang="en-GB" sz="1108"/>
                <a:t>Suffolk Puffs</a:t>
              </a:r>
            </a:p>
            <a:p>
              <a:pPr marL="197825" indent="-197825">
                <a:buFont typeface="Arial" panose="020B0604020202020204" pitchFamily="34" charset="0"/>
                <a:buChar char="•"/>
              </a:pPr>
              <a:r>
                <a:rPr lang="en-GB" sz="1108"/>
                <a:t>Tie Dye</a:t>
              </a:r>
            </a:p>
            <a:p>
              <a:pPr marL="197825" indent="-197825">
                <a:buFont typeface="Arial" panose="020B0604020202020204" pitchFamily="34" charset="0"/>
                <a:buChar char="•"/>
              </a:pPr>
              <a:r>
                <a:rPr lang="en-GB" sz="1108"/>
                <a:t>Weaving</a:t>
              </a:r>
            </a:p>
            <a:p>
              <a:pPr marL="197825" indent="-197825">
                <a:buFont typeface="Arial" panose="020B0604020202020204" pitchFamily="34" charset="0"/>
                <a:buChar char="•"/>
              </a:pPr>
              <a:r>
                <a:rPr lang="en-GB" sz="1108"/>
                <a:t>3D </a:t>
              </a:r>
              <a:r>
                <a:rPr lang="en-GB" sz="1108" err="1"/>
                <a:t>Shibori</a:t>
              </a:r>
              <a:endParaRPr lang="en-GB" sz="1108"/>
            </a:p>
          </p:txBody>
        </p:sp>
        <p:sp>
          <p:nvSpPr>
            <p:cNvPr id="17" name="TextBox 16"/>
            <p:cNvSpPr txBox="1"/>
            <p:nvPr/>
          </p:nvSpPr>
          <p:spPr>
            <a:xfrm>
              <a:off x="5992747" y="3904378"/>
              <a:ext cx="2794294" cy="410297"/>
            </a:xfrm>
            <a:prstGeom prst="rect">
              <a:avLst/>
            </a:prstGeom>
            <a:solidFill>
              <a:srgbClr val="8FF5B1"/>
            </a:solidFill>
            <a:ln>
              <a:solidFill>
                <a:schemeClr val="tx1"/>
              </a:solidFill>
            </a:ln>
          </p:spPr>
          <p:txBody>
            <a:bodyPr wrap="square" rtlCol="0">
              <a:spAutoFit/>
            </a:bodyPr>
            <a:lstStyle/>
            <a:p>
              <a:pPr algn="ctr"/>
              <a:r>
                <a:rPr lang="en-GB" sz="1246">
                  <a:effectLst>
                    <a:outerShdw blurRad="38100" dist="38100" dir="2700000" algn="tl">
                      <a:srgbClr val="000000">
                        <a:alpha val="43137"/>
                      </a:srgbClr>
                    </a:outerShdw>
                  </a:effectLst>
                </a:rPr>
                <a:t>Key Points to Remember </a:t>
              </a:r>
            </a:p>
          </p:txBody>
        </p:sp>
        <p:sp>
          <p:nvSpPr>
            <p:cNvPr id="18" name="TextBox 17"/>
            <p:cNvSpPr txBox="1"/>
            <p:nvPr/>
          </p:nvSpPr>
          <p:spPr>
            <a:xfrm>
              <a:off x="5992746" y="4228019"/>
              <a:ext cx="2799706" cy="2457803"/>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831" b="1" u="sng"/>
                <a:t>Growth </a:t>
              </a:r>
              <a:r>
                <a:rPr lang="en-GB" sz="831" b="1" u="sng" err="1"/>
                <a:t>Mindset</a:t>
              </a:r>
              <a:r>
                <a:rPr lang="en-GB" sz="831" b="1" u="sng"/>
                <a:t>!</a:t>
              </a:r>
            </a:p>
            <a:p>
              <a:endParaRPr lang="en-GB" sz="762" b="1" u="sng"/>
            </a:p>
            <a:p>
              <a:r>
                <a:rPr lang="en-GB" sz="762"/>
                <a:t>If a sample goes wrong, THAT IS FINE! – this is why we sample, just remember to evaluate it and next time we can do things differently</a:t>
              </a:r>
            </a:p>
            <a:p>
              <a:endParaRPr lang="en-GB" sz="831"/>
            </a:p>
            <a:p>
              <a:endParaRPr lang="en-GB" sz="831"/>
            </a:p>
            <a:p>
              <a:endParaRPr lang="en-GB" sz="831"/>
            </a:p>
            <a:p>
              <a:endParaRPr lang="en-GB" sz="831"/>
            </a:p>
            <a:p>
              <a:endParaRPr lang="en-GB" sz="831"/>
            </a:p>
            <a:p>
              <a:endParaRPr lang="en-GB" sz="831"/>
            </a:p>
            <a:p>
              <a:endParaRPr lang="en-GB" sz="831"/>
            </a:p>
          </p:txBody>
        </p:sp>
        <p:pic>
          <p:nvPicPr>
            <p:cNvPr id="19" name="Picture 2" descr="Image result for growth mindset"/>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664889" y="5333582"/>
              <a:ext cx="2042442" cy="1277497"/>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Picture 20">
            <a:extLst>
              <a:ext uri="{FF2B5EF4-FFF2-40B4-BE49-F238E27FC236}">
                <a16:creationId xmlns:a16="http://schemas.microsoft.com/office/drawing/2014/main" id="{EB331645-1A68-4405-B676-6D42A9D0CBE2}"/>
              </a:ext>
            </a:extLst>
          </p:cNvPr>
          <p:cNvPicPr>
            <a:picLocks noChangeAspect="1"/>
          </p:cNvPicPr>
          <p:nvPr/>
        </p:nvPicPr>
        <p:blipFill>
          <a:blip r:embed="rId12"/>
          <a:stretch>
            <a:fillRect/>
          </a:stretch>
        </p:blipFill>
        <p:spPr>
          <a:xfrm>
            <a:off x="347834" y="160594"/>
            <a:ext cx="1636159" cy="1183189"/>
          </a:xfrm>
          <a:prstGeom prst="rect">
            <a:avLst/>
          </a:prstGeom>
        </p:spPr>
      </p:pic>
      <p:pic>
        <p:nvPicPr>
          <p:cNvPr id="22" name="Picture 21">
            <a:extLst>
              <a:ext uri="{FF2B5EF4-FFF2-40B4-BE49-F238E27FC236}">
                <a16:creationId xmlns:a16="http://schemas.microsoft.com/office/drawing/2014/main" id="{29346B4E-127D-4EA3-9CA8-18DCFAAA77CE}"/>
              </a:ext>
            </a:extLst>
          </p:cNvPr>
          <p:cNvPicPr>
            <a:picLocks noChangeAspect="1"/>
          </p:cNvPicPr>
          <p:nvPr/>
        </p:nvPicPr>
        <p:blipFill>
          <a:blip r:embed="rId13"/>
          <a:stretch>
            <a:fillRect/>
          </a:stretch>
        </p:blipFill>
        <p:spPr>
          <a:xfrm>
            <a:off x="2534678" y="162838"/>
            <a:ext cx="3988395" cy="1324147"/>
          </a:xfrm>
          <a:prstGeom prst="rect">
            <a:avLst/>
          </a:prstGeom>
        </p:spPr>
      </p:pic>
      <p:pic>
        <p:nvPicPr>
          <p:cNvPr id="23" name="Picture 22">
            <a:extLst>
              <a:ext uri="{FF2B5EF4-FFF2-40B4-BE49-F238E27FC236}">
                <a16:creationId xmlns:a16="http://schemas.microsoft.com/office/drawing/2014/main" id="{D1A6EF59-9134-4D1B-9450-200EBB3DC195}"/>
              </a:ext>
            </a:extLst>
          </p:cNvPr>
          <p:cNvPicPr>
            <a:picLocks noChangeAspect="1"/>
          </p:cNvPicPr>
          <p:nvPr/>
        </p:nvPicPr>
        <p:blipFill>
          <a:blip r:embed="rId14"/>
          <a:stretch>
            <a:fillRect/>
          </a:stretch>
        </p:blipFill>
        <p:spPr>
          <a:xfrm flipH="1">
            <a:off x="7630312" y="5064825"/>
            <a:ext cx="1310480" cy="1747306"/>
          </a:xfrm>
          <a:prstGeom prst="rect">
            <a:avLst/>
          </a:prstGeom>
        </p:spPr>
      </p:pic>
      <p:pic>
        <p:nvPicPr>
          <p:cNvPr id="1026" name="Picture 2" descr="Fabric slashing!! SO cool!!! Textile Art Techniques, Sewing Techniques ...">
            <a:extLst>
              <a:ext uri="{FF2B5EF4-FFF2-40B4-BE49-F238E27FC236}">
                <a16:creationId xmlns:a16="http://schemas.microsoft.com/office/drawing/2014/main" id="{08254F26-4D58-4F99-A8C8-B61F59D9DC7A}"/>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7618389" y="3219238"/>
            <a:ext cx="1344881" cy="179317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3DBC0EAD-AF3D-4506-8936-EFFAFE12D208}"/>
              </a:ext>
            </a:extLst>
          </p:cNvPr>
          <p:cNvPicPr>
            <a:picLocks noChangeAspect="1"/>
          </p:cNvPicPr>
          <p:nvPr/>
        </p:nvPicPr>
        <p:blipFill>
          <a:blip r:embed="rId16"/>
          <a:stretch>
            <a:fillRect/>
          </a:stretch>
        </p:blipFill>
        <p:spPr>
          <a:xfrm>
            <a:off x="7630312" y="880844"/>
            <a:ext cx="1325085" cy="2285982"/>
          </a:xfrm>
          <a:prstGeom prst="rect">
            <a:avLst/>
          </a:prstGeom>
        </p:spPr>
      </p:pic>
      <p:pic>
        <p:nvPicPr>
          <p:cNvPr id="25" name="Recorded Sound">
            <a:hlinkClick r:id="" action="ppaction://media"/>
            <a:extLst>
              <a:ext uri="{FF2B5EF4-FFF2-40B4-BE49-F238E27FC236}">
                <a16:creationId xmlns:a16="http://schemas.microsoft.com/office/drawing/2014/main" id="{7DD80BE3-7AC3-442F-B5E2-7DEF49E829F5}"/>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6400192" y="271244"/>
            <a:ext cx="609600" cy="609600"/>
          </a:xfrm>
          <a:prstGeom prst="rect">
            <a:avLst/>
          </a:prstGeom>
        </p:spPr>
      </p:pic>
    </p:spTree>
    <p:extLst>
      <p:ext uri="{BB962C8B-B14F-4D97-AF65-F5344CB8AC3E}">
        <p14:creationId xmlns:p14="http://schemas.microsoft.com/office/powerpoint/2010/main" val="2719550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273"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250148" y="1384183"/>
            <a:ext cx="7560001" cy="5349709"/>
            <a:chOff x="2202781" y="-34085"/>
            <a:chExt cx="9659985" cy="6779181"/>
          </a:xfrm>
        </p:grpSpPr>
        <p:sp>
          <p:nvSpPr>
            <p:cNvPr id="3" name="TextBox 2"/>
            <p:cNvSpPr txBox="1"/>
            <p:nvPr/>
          </p:nvSpPr>
          <p:spPr>
            <a:xfrm>
              <a:off x="2218966" y="460027"/>
              <a:ext cx="3193865" cy="3351937"/>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defTabSz="633039">
                <a:defRPr/>
              </a:pPr>
              <a:r>
                <a:rPr lang="en-GB" sz="762" kern="0">
                  <a:solidFill>
                    <a:prstClr val="black"/>
                  </a:solidFill>
                  <a:latin typeface="Calibri" panose="020F0502020204030204"/>
                </a:rPr>
                <a:t>Recording ideas is really important to show your teacher and the examiner your thought process and development. Here are some ways you can record ideas:</a:t>
              </a:r>
            </a:p>
            <a:p>
              <a:pPr defTabSz="633039">
                <a:defRPr/>
              </a:pPr>
              <a:endParaRPr lang="en-GB" sz="762" kern="0">
                <a:solidFill>
                  <a:prstClr val="black"/>
                </a:solidFill>
                <a:latin typeface="Calibri" panose="020F0502020204030204"/>
              </a:endParaRPr>
            </a:p>
            <a:p>
              <a:pPr marL="118695" indent="-118695" defTabSz="633039">
                <a:buFont typeface="Arial" panose="020B0604020202020204" pitchFamily="34" charset="0"/>
                <a:buChar char="•"/>
                <a:defRPr/>
              </a:pPr>
              <a:r>
                <a:rPr lang="en-GB" sz="762" b="1" u="sng" kern="0">
                  <a:solidFill>
                    <a:prstClr val="black"/>
                  </a:solidFill>
                  <a:latin typeface="Calibri" panose="020F0502020204030204"/>
                </a:rPr>
                <a:t>Design Ideas</a:t>
              </a:r>
              <a:r>
                <a:rPr lang="en-GB" sz="762" kern="0">
                  <a:solidFill>
                    <a:prstClr val="black"/>
                  </a:solidFill>
                  <a:latin typeface="Calibri" panose="020F0502020204030204"/>
                </a:rPr>
                <a:t> – Draw out your design ideas, they should be clearly inspired by your samples or sources.  Annotate these to explain parts of your designs</a:t>
              </a:r>
            </a:p>
            <a:p>
              <a:pPr marL="118695" indent="-118695" defTabSz="633039">
                <a:buFont typeface="Arial" panose="020B0604020202020204" pitchFamily="34" charset="0"/>
                <a:buChar char="•"/>
                <a:defRPr/>
              </a:pPr>
              <a:r>
                <a:rPr lang="en-GB" sz="762" b="1" u="sng" kern="0">
                  <a:solidFill>
                    <a:prstClr val="black"/>
                  </a:solidFill>
                  <a:latin typeface="Calibri" panose="020F0502020204030204"/>
                </a:rPr>
                <a:t>Observational drawing</a:t>
              </a:r>
              <a:r>
                <a:rPr lang="en-GB" sz="762" kern="0">
                  <a:solidFill>
                    <a:prstClr val="black"/>
                  </a:solidFill>
                  <a:latin typeface="Calibri" panose="020F0502020204030204"/>
                </a:rPr>
                <a:t> – Sketching objects that relate to your theme can help inspire design ideas – especially when creating patterns</a:t>
              </a:r>
            </a:p>
            <a:p>
              <a:pPr marL="118695" indent="-118695" defTabSz="633039">
                <a:buFont typeface="Arial" panose="020B0604020202020204" pitchFamily="34" charset="0"/>
                <a:buChar char="•"/>
                <a:defRPr/>
              </a:pPr>
              <a:r>
                <a:rPr lang="en-GB" sz="762" b="1" u="sng" kern="0">
                  <a:solidFill>
                    <a:prstClr val="black"/>
                  </a:solidFill>
                  <a:latin typeface="Calibri" panose="020F0502020204030204"/>
                </a:rPr>
                <a:t>Take photographs</a:t>
              </a:r>
              <a:r>
                <a:rPr lang="en-GB" sz="762" kern="0">
                  <a:solidFill>
                    <a:prstClr val="black"/>
                  </a:solidFill>
                  <a:latin typeface="Calibri" panose="020F0502020204030204"/>
                </a:rPr>
                <a:t> – take photos of sources for inspiration or take process photos when you are making samples as evidence.  </a:t>
              </a:r>
            </a:p>
            <a:p>
              <a:pPr marL="118695" indent="-118695" defTabSz="633039">
                <a:buFont typeface="Arial" panose="020B0604020202020204" pitchFamily="34" charset="0"/>
                <a:buChar char="•"/>
                <a:defRPr/>
              </a:pPr>
              <a:r>
                <a:rPr lang="en-GB" sz="762" b="1" u="sng" kern="0">
                  <a:solidFill>
                    <a:prstClr val="black"/>
                  </a:solidFill>
                  <a:latin typeface="Calibri" panose="020F0502020204030204"/>
                </a:rPr>
                <a:t>Annotation</a:t>
              </a:r>
              <a:r>
                <a:rPr lang="en-GB" sz="762" kern="0">
                  <a:solidFill>
                    <a:prstClr val="black"/>
                  </a:solidFill>
                  <a:latin typeface="Calibri" panose="020F0502020204030204"/>
                </a:rPr>
                <a:t> – Annotation, ensure you annotate to explain your thoughts, this does not need to be a lot of writing, sometimes you might just bullet point!</a:t>
              </a:r>
            </a:p>
          </p:txBody>
        </p:sp>
        <p:sp>
          <p:nvSpPr>
            <p:cNvPr id="4" name="Rectangle 3"/>
            <p:cNvSpPr/>
            <p:nvPr/>
          </p:nvSpPr>
          <p:spPr>
            <a:xfrm>
              <a:off x="2218964" y="66198"/>
              <a:ext cx="3193873" cy="415499"/>
            </a:xfrm>
            <a:prstGeom prst="rect">
              <a:avLst/>
            </a:prstGeom>
            <a:solidFill>
              <a:srgbClr val="F4B183"/>
            </a:solidFill>
            <a:ln w="12700" cap="flat" cmpd="sng" algn="ctr">
              <a:solidFill>
                <a:sysClr val="windowText" lastClr="000000"/>
              </a:solidFill>
              <a:prstDash val="solid"/>
              <a:miter lim="800000"/>
            </a:ln>
            <a:effectLst/>
          </p:spPr>
          <p:txBody>
            <a:bodyPr rtlCol="0" anchor="ctr"/>
            <a:lstStyle/>
            <a:p>
              <a:pPr algn="ctr" defTabSz="633039">
                <a:defRPr/>
              </a:pPr>
              <a:endParaRPr lang="en-GB" sz="1246" kern="0">
                <a:solidFill>
                  <a:prstClr val="white"/>
                </a:solidFill>
                <a:latin typeface="Calibri" panose="020F0502020204030204"/>
              </a:endParaRPr>
            </a:p>
          </p:txBody>
        </p:sp>
        <p:sp>
          <p:nvSpPr>
            <p:cNvPr id="5" name="TextBox 4"/>
            <p:cNvSpPr txBox="1"/>
            <p:nvPr/>
          </p:nvSpPr>
          <p:spPr>
            <a:xfrm>
              <a:off x="5510037" y="-34085"/>
              <a:ext cx="3050829" cy="687225"/>
            </a:xfrm>
            <a:prstGeom prst="rect">
              <a:avLst/>
            </a:prstGeom>
            <a:solidFill>
              <a:srgbClr val="5B9BD5">
                <a:lumMod val="60000"/>
                <a:lumOff val="40000"/>
              </a:srgbClr>
            </a:solidFill>
            <a:ln>
              <a:solidFill>
                <a:sysClr val="windowText" lastClr="000000"/>
              </a:solidFill>
            </a:ln>
          </p:spPr>
          <p:txBody>
            <a:bodyPr wrap="square" rtlCol="0">
              <a:spAutoFit/>
            </a:bodyPr>
            <a:lstStyle/>
            <a:p>
              <a:pPr algn="ctr" defTabSz="633039">
                <a:defRPr/>
              </a:pPr>
              <a:r>
                <a:rPr lang="en-GB" sz="1246" kern="0">
                  <a:solidFill>
                    <a:prstClr val="black"/>
                  </a:solidFill>
                  <a:effectLst>
                    <a:outerShdw blurRad="38100" dist="38100" dir="2700000" algn="tl">
                      <a:srgbClr val="000000">
                        <a:alpha val="43137"/>
                      </a:srgbClr>
                    </a:outerShdw>
                  </a:effectLst>
                </a:rPr>
                <a:t>Next Steps…. Developing Ideas </a:t>
              </a:r>
            </a:p>
          </p:txBody>
        </p:sp>
        <p:sp>
          <p:nvSpPr>
            <p:cNvPr id="6" name="Rectangle 5"/>
            <p:cNvSpPr/>
            <p:nvPr/>
          </p:nvSpPr>
          <p:spPr>
            <a:xfrm>
              <a:off x="2202781" y="109109"/>
              <a:ext cx="3323439" cy="338604"/>
            </a:xfrm>
            <a:prstGeom prst="rect">
              <a:avLst/>
            </a:prstGeom>
            <a:noFill/>
          </p:spPr>
          <p:txBody>
            <a:bodyPr wrap="square" lIns="63305" tIns="31652" rIns="63305" bIns="31652">
              <a:spAutoFit/>
            </a:bodyPr>
            <a:lstStyle/>
            <a:p>
              <a:pPr algn="ctr" defTabSz="633039">
                <a:defRPr/>
              </a:pPr>
              <a:r>
                <a:rPr lang="en-US" sz="1108" kern="0">
                  <a:ln w="0"/>
                  <a:solidFill>
                    <a:prstClr val="black"/>
                  </a:solidFill>
                  <a:effectLst>
                    <a:outerShdw blurRad="38100" dist="19050" dir="2700000" algn="tl" rotWithShape="0">
                      <a:prstClr val="black">
                        <a:alpha val="40000"/>
                      </a:prstClr>
                    </a:outerShdw>
                  </a:effectLst>
                </a:rPr>
                <a:t>How can I record my ideas?</a:t>
              </a:r>
            </a:p>
          </p:txBody>
        </p:sp>
        <p:sp>
          <p:nvSpPr>
            <p:cNvPr id="7" name="TextBox 6"/>
            <p:cNvSpPr txBox="1"/>
            <p:nvPr/>
          </p:nvSpPr>
          <p:spPr>
            <a:xfrm>
              <a:off x="2218965" y="3840229"/>
              <a:ext cx="3291071" cy="441232"/>
            </a:xfrm>
            <a:prstGeom prst="rect">
              <a:avLst/>
            </a:prstGeom>
            <a:solidFill>
              <a:srgbClr val="00B0F0"/>
            </a:solidFill>
            <a:ln>
              <a:solidFill>
                <a:sysClr val="windowText" lastClr="000000"/>
              </a:solidFill>
            </a:ln>
          </p:spPr>
          <p:txBody>
            <a:bodyPr wrap="square" rtlCol="0">
              <a:spAutoFit/>
            </a:bodyPr>
            <a:lstStyle/>
            <a:p>
              <a:pPr algn="ctr" defTabSz="633039">
                <a:defRPr/>
              </a:pPr>
              <a:r>
                <a:rPr lang="en-GB" sz="1108" kern="0">
                  <a:solidFill>
                    <a:prstClr val="black"/>
                  </a:solidFill>
                  <a:effectLst>
                    <a:outerShdw blurRad="38100" dist="38100" dir="2700000" algn="tl">
                      <a:srgbClr val="000000">
                        <a:alpha val="43137"/>
                      </a:srgbClr>
                    </a:outerShdw>
                  </a:effectLst>
                </a:rPr>
                <a:t>How to annotate a design</a:t>
              </a:r>
              <a:r>
                <a:rPr lang="en-GB" sz="1385" kern="0">
                  <a:solidFill>
                    <a:prstClr val="black"/>
                  </a:solidFill>
                  <a:effectLst>
                    <a:outerShdw blurRad="38100" dist="38100" dir="2700000" algn="tl">
                      <a:srgbClr val="000000">
                        <a:alpha val="43137"/>
                      </a:srgbClr>
                    </a:outerShdw>
                  </a:effectLst>
                </a:rPr>
                <a:t>:</a:t>
              </a:r>
            </a:p>
          </p:txBody>
        </p:sp>
        <p:sp>
          <p:nvSpPr>
            <p:cNvPr id="8" name="TextBox 7"/>
            <p:cNvSpPr txBox="1"/>
            <p:nvPr/>
          </p:nvSpPr>
          <p:spPr>
            <a:xfrm>
              <a:off x="8658078" y="3702396"/>
              <a:ext cx="3204688" cy="564229"/>
            </a:xfrm>
            <a:prstGeom prst="rect">
              <a:avLst/>
            </a:prstGeom>
            <a:solidFill>
              <a:srgbClr val="D7CE1D"/>
            </a:solidFill>
            <a:ln>
              <a:solidFill>
                <a:sysClr val="windowText" lastClr="000000"/>
              </a:solidFill>
            </a:ln>
          </p:spPr>
          <p:txBody>
            <a:bodyPr wrap="square" rtlCol="0">
              <a:spAutoFit/>
            </a:bodyPr>
            <a:lstStyle/>
            <a:p>
              <a:pPr algn="ctr" defTabSz="633039">
                <a:defRPr/>
              </a:pPr>
              <a:r>
                <a:rPr lang="en-GB" sz="969" kern="0">
                  <a:solidFill>
                    <a:prstClr val="black"/>
                  </a:solidFill>
                  <a:effectLst>
                    <a:outerShdw blurRad="38100" dist="38100" dir="2700000" algn="tl">
                      <a:srgbClr val="000000">
                        <a:alpha val="43137"/>
                      </a:srgbClr>
                    </a:outerShdw>
                  </a:effectLst>
                </a:rPr>
                <a:t>Useful tutorial websites to help you with drawing </a:t>
              </a:r>
            </a:p>
          </p:txBody>
        </p:sp>
        <p:sp>
          <p:nvSpPr>
            <p:cNvPr id="9" name="TextBox 8"/>
            <p:cNvSpPr txBox="1"/>
            <p:nvPr/>
          </p:nvSpPr>
          <p:spPr>
            <a:xfrm>
              <a:off x="8658077" y="103929"/>
              <a:ext cx="3204686" cy="533480"/>
            </a:xfrm>
            <a:prstGeom prst="rect">
              <a:avLst/>
            </a:prstGeom>
            <a:solidFill>
              <a:srgbClr val="D020D4"/>
            </a:solidFill>
            <a:ln>
              <a:solidFill>
                <a:sysClr val="windowText" lastClr="000000"/>
              </a:solidFill>
            </a:ln>
          </p:spPr>
          <p:txBody>
            <a:bodyPr wrap="square" rtlCol="0">
              <a:spAutoFit/>
            </a:bodyPr>
            <a:lstStyle/>
            <a:p>
              <a:pPr algn="ctr" defTabSz="633039">
                <a:defRPr/>
              </a:pPr>
              <a:r>
                <a:rPr lang="en-GB" sz="1108" kern="0">
                  <a:solidFill>
                    <a:prstClr val="black"/>
                  </a:solidFill>
                  <a:effectLst>
                    <a:outerShdw blurRad="38100" dist="38100" dir="2700000" algn="tl">
                      <a:srgbClr val="000000">
                        <a:alpha val="43137"/>
                      </a:srgbClr>
                    </a:outerShdw>
                  </a:effectLst>
                </a:rPr>
                <a:t>Media you can use to record ideas</a:t>
              </a:r>
            </a:p>
            <a:p>
              <a:pPr algn="ctr" defTabSz="633039">
                <a:defRPr/>
              </a:pPr>
              <a:r>
                <a:rPr lang="en-GB" sz="692" kern="0">
                  <a:solidFill>
                    <a:prstClr val="black"/>
                  </a:solidFill>
                </a:rPr>
                <a:t>(or anything else you can think of!)</a:t>
              </a:r>
            </a:p>
          </p:txBody>
        </p:sp>
        <p:sp>
          <p:nvSpPr>
            <p:cNvPr id="10" name="TextBox 9"/>
            <p:cNvSpPr txBox="1"/>
            <p:nvPr/>
          </p:nvSpPr>
          <p:spPr>
            <a:xfrm>
              <a:off x="2218965" y="4206372"/>
              <a:ext cx="3291071" cy="2443169"/>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algn="ctr" defTabSz="633039">
                <a:lnSpc>
                  <a:spcPts val="1385"/>
                </a:lnSpc>
                <a:tabLst>
                  <a:tab pos="404442" algn="l"/>
                  <a:tab pos="808883" algn="l"/>
                  <a:tab pos="1213325" algn="l"/>
                  <a:tab pos="1617767" algn="l"/>
                  <a:tab pos="2022208" algn="l"/>
                  <a:tab pos="2426650" algn="l"/>
                  <a:tab pos="2831092" algn="l"/>
                  <a:tab pos="3235533" algn="l"/>
                  <a:tab pos="3639975" algn="l"/>
                  <a:tab pos="4044417" algn="l"/>
                </a:tabLst>
                <a:defRPr/>
              </a:pPr>
              <a:r>
                <a:rPr lang="en-US" altLang="zh-CN" sz="831" b="1" kern="100">
                  <a:solidFill>
                    <a:srgbClr val="000000"/>
                  </a:solidFill>
                  <a:latin typeface="Calibri" panose="020F0502020204030204"/>
                  <a:ea typeface="Tahoma" panose="020B0604030504040204" pitchFamily="34" charset="0"/>
                  <a:cs typeface="Tahoma" panose="020B0604030504040204" pitchFamily="34" charset="0"/>
                  <a:sym typeface="Times New Roman"/>
                </a:rPr>
                <a:t>What</a:t>
              </a:r>
              <a:r>
                <a:rPr lang="en-US" altLang="zh-CN" sz="831" kern="100">
                  <a:solidFill>
                    <a:srgbClr val="000000"/>
                  </a:solidFill>
                  <a:latin typeface="Calibri" panose="020F0502020204030204"/>
                  <a:ea typeface="Tahoma" panose="020B0604030504040204" pitchFamily="34" charset="0"/>
                  <a:cs typeface="Tahoma" panose="020B0604030504040204" pitchFamily="34" charset="0"/>
                  <a:sym typeface="Times New Roman"/>
                </a:rPr>
                <a:t> textile techniques have you used in your designs? </a:t>
              </a:r>
              <a:r>
                <a:rPr lang="en-US" altLang="zh-CN" sz="831" b="1" kern="100">
                  <a:solidFill>
                    <a:srgbClr val="000000"/>
                  </a:solidFill>
                  <a:latin typeface="Calibri" panose="020F0502020204030204"/>
                  <a:ea typeface="Tahoma" panose="020B0604030504040204" pitchFamily="34" charset="0"/>
                  <a:cs typeface="Tahoma" panose="020B0604030504040204" pitchFamily="34" charset="0"/>
                  <a:sym typeface="Times New Roman"/>
                </a:rPr>
                <a:t>Why</a:t>
              </a:r>
              <a:r>
                <a:rPr lang="en-US" altLang="zh-CN" sz="831" kern="100">
                  <a:solidFill>
                    <a:srgbClr val="000000"/>
                  </a:solidFill>
                  <a:latin typeface="Calibri" panose="020F0502020204030204"/>
                  <a:ea typeface="Tahoma" panose="020B0604030504040204" pitchFamily="34" charset="0"/>
                  <a:cs typeface="Tahoma" panose="020B0604030504040204" pitchFamily="34" charset="0"/>
                  <a:sym typeface="Times New Roman"/>
                </a:rPr>
                <a:t>? </a:t>
              </a:r>
            </a:p>
            <a:p>
              <a:pPr algn="ctr" defTabSz="633039">
                <a:lnSpc>
                  <a:spcPts val="1385"/>
                </a:lnSpc>
                <a:tabLst>
                  <a:tab pos="404442" algn="l"/>
                  <a:tab pos="808883" algn="l"/>
                  <a:tab pos="1213325" algn="l"/>
                  <a:tab pos="1617767" algn="l"/>
                  <a:tab pos="2022208" algn="l"/>
                  <a:tab pos="2426650" algn="l"/>
                  <a:tab pos="2831092" algn="l"/>
                  <a:tab pos="3235533" algn="l"/>
                  <a:tab pos="3639975" algn="l"/>
                  <a:tab pos="4044417" algn="l"/>
                </a:tabLst>
                <a:defRPr/>
              </a:pPr>
              <a:r>
                <a:rPr lang="en-US" altLang="zh-CN" sz="831" b="1" kern="100">
                  <a:solidFill>
                    <a:srgbClr val="000000"/>
                  </a:solidFill>
                  <a:latin typeface="Calibri" panose="020F0502020204030204"/>
                  <a:ea typeface="Tahoma" panose="020B0604030504040204" pitchFamily="34" charset="0"/>
                  <a:cs typeface="Tahoma" panose="020B0604030504040204" pitchFamily="34" charset="0"/>
                  <a:sym typeface="Times New Roman"/>
                </a:rPr>
                <a:t>How</a:t>
              </a:r>
              <a:r>
                <a:rPr lang="en-US" altLang="zh-CN" sz="831" kern="100">
                  <a:solidFill>
                    <a:srgbClr val="000000"/>
                  </a:solidFill>
                  <a:latin typeface="Calibri" panose="020F0502020204030204"/>
                  <a:ea typeface="Tahoma" panose="020B0604030504040204" pitchFamily="34" charset="0"/>
                  <a:cs typeface="Tahoma" panose="020B0604030504040204" pitchFamily="34" charset="0"/>
                  <a:sym typeface="Times New Roman"/>
                </a:rPr>
                <a:t> does it link to the samples you have done?</a:t>
              </a:r>
            </a:p>
            <a:p>
              <a:pPr algn="ctr" defTabSz="633039">
                <a:lnSpc>
                  <a:spcPts val="1385"/>
                </a:lnSpc>
                <a:tabLst>
                  <a:tab pos="404442" algn="l"/>
                  <a:tab pos="808883" algn="l"/>
                  <a:tab pos="1213325" algn="l"/>
                  <a:tab pos="1617767" algn="l"/>
                  <a:tab pos="2022208" algn="l"/>
                  <a:tab pos="2426650" algn="l"/>
                  <a:tab pos="2831092" algn="l"/>
                  <a:tab pos="3235533" algn="l"/>
                  <a:tab pos="3639975" algn="l"/>
                  <a:tab pos="4044417" algn="l"/>
                </a:tabLst>
                <a:defRPr/>
              </a:pPr>
              <a:r>
                <a:rPr lang="en-US" altLang="zh-CN" sz="831" b="1" kern="100">
                  <a:solidFill>
                    <a:srgbClr val="000000"/>
                  </a:solidFill>
                  <a:latin typeface="Calibri" panose="020F0502020204030204"/>
                  <a:ea typeface="Tahoma" panose="020B0604030504040204" pitchFamily="34" charset="0"/>
                  <a:cs typeface="Tahoma" panose="020B0604030504040204" pitchFamily="34" charset="0"/>
                  <a:sym typeface="Times New Roman"/>
                </a:rPr>
                <a:t>Is</a:t>
              </a:r>
              <a:r>
                <a:rPr lang="en-US" altLang="zh-CN" sz="831" kern="100">
                  <a:solidFill>
                    <a:srgbClr val="000000"/>
                  </a:solidFill>
                  <a:latin typeface="Calibri" panose="020F0502020204030204"/>
                  <a:ea typeface="Tahoma" panose="020B0604030504040204" pitchFamily="34" charset="0"/>
                  <a:cs typeface="Tahoma" panose="020B0604030504040204" pitchFamily="34" charset="0"/>
                  <a:sym typeface="Times New Roman"/>
                </a:rPr>
                <a:t> you design inspired by any of your sources? </a:t>
              </a:r>
              <a:r>
                <a:rPr lang="en-US" altLang="zh-CN" sz="831" b="1" kern="100">
                  <a:solidFill>
                    <a:srgbClr val="000000"/>
                  </a:solidFill>
                  <a:latin typeface="Calibri" panose="020F0502020204030204"/>
                  <a:ea typeface="Tahoma" panose="020B0604030504040204" pitchFamily="34" charset="0"/>
                  <a:cs typeface="Tahoma" panose="020B0604030504040204" pitchFamily="34" charset="0"/>
                  <a:sym typeface="Times New Roman"/>
                </a:rPr>
                <a:t>How? Why?</a:t>
              </a:r>
            </a:p>
            <a:p>
              <a:pPr algn="ctr" defTabSz="633039">
                <a:lnSpc>
                  <a:spcPts val="1385"/>
                </a:lnSpc>
                <a:tabLst>
                  <a:tab pos="404442" algn="l"/>
                  <a:tab pos="808883" algn="l"/>
                  <a:tab pos="1213325" algn="l"/>
                  <a:tab pos="1617767" algn="l"/>
                  <a:tab pos="2022208" algn="l"/>
                  <a:tab pos="2426650" algn="l"/>
                  <a:tab pos="2831092" algn="l"/>
                  <a:tab pos="3235533" algn="l"/>
                  <a:tab pos="3639975" algn="l"/>
                  <a:tab pos="4044417" algn="l"/>
                </a:tabLst>
                <a:defRPr/>
              </a:pPr>
              <a:r>
                <a:rPr lang="en-US" altLang="zh-CN" sz="831" b="1" kern="100">
                  <a:solidFill>
                    <a:srgbClr val="000000"/>
                  </a:solidFill>
                  <a:latin typeface="Calibri" panose="020F0502020204030204"/>
                  <a:ea typeface="Tahoma" panose="020B0604030504040204" pitchFamily="34" charset="0"/>
                  <a:cs typeface="Tahoma" panose="020B0604030504040204" pitchFamily="34" charset="0"/>
                  <a:sym typeface="Times New Roman"/>
                </a:rPr>
                <a:t>What</a:t>
              </a:r>
              <a:r>
                <a:rPr lang="en-US" altLang="zh-CN" sz="831" kern="100">
                  <a:solidFill>
                    <a:srgbClr val="000000"/>
                  </a:solidFill>
                  <a:latin typeface="Calibri" panose="020F0502020204030204"/>
                  <a:ea typeface="Tahoma" panose="020B0604030504040204" pitchFamily="34" charset="0"/>
                  <a:cs typeface="Tahoma" panose="020B0604030504040204" pitchFamily="34" charset="0"/>
                  <a:sym typeface="Times New Roman"/>
                </a:rPr>
                <a:t> materials would you use? </a:t>
              </a:r>
              <a:r>
                <a:rPr lang="en-US" altLang="zh-CN" sz="831" b="1" kern="100">
                  <a:solidFill>
                    <a:srgbClr val="000000"/>
                  </a:solidFill>
                  <a:latin typeface="Calibri" panose="020F0502020204030204"/>
                  <a:ea typeface="Tahoma" panose="020B0604030504040204" pitchFamily="34" charset="0"/>
                  <a:cs typeface="Tahoma" panose="020B0604030504040204" pitchFamily="34" charset="0"/>
                  <a:sym typeface="Times New Roman"/>
                </a:rPr>
                <a:t>Why</a:t>
              </a:r>
              <a:r>
                <a:rPr lang="en-US" altLang="zh-CN" sz="831" kern="100">
                  <a:solidFill>
                    <a:srgbClr val="000000"/>
                  </a:solidFill>
                  <a:latin typeface="Calibri" panose="020F0502020204030204"/>
                  <a:ea typeface="Tahoma" panose="020B0604030504040204" pitchFamily="34" charset="0"/>
                  <a:cs typeface="Tahoma" panose="020B0604030504040204" pitchFamily="34" charset="0"/>
                  <a:sym typeface="Times New Roman"/>
                </a:rPr>
                <a:t>?</a:t>
              </a:r>
            </a:p>
            <a:p>
              <a:pPr algn="ctr" defTabSz="633039">
                <a:lnSpc>
                  <a:spcPts val="1385"/>
                </a:lnSpc>
                <a:tabLst>
                  <a:tab pos="404442" algn="l"/>
                  <a:tab pos="808883" algn="l"/>
                  <a:tab pos="1213325" algn="l"/>
                  <a:tab pos="1617767" algn="l"/>
                  <a:tab pos="2022208" algn="l"/>
                  <a:tab pos="2426650" algn="l"/>
                  <a:tab pos="2831092" algn="l"/>
                  <a:tab pos="3235533" algn="l"/>
                  <a:tab pos="3639975" algn="l"/>
                  <a:tab pos="4044417" algn="l"/>
                </a:tabLst>
                <a:defRPr/>
              </a:pPr>
              <a:r>
                <a:rPr lang="en-US" altLang="zh-CN" sz="831" b="1" kern="100">
                  <a:solidFill>
                    <a:srgbClr val="000000"/>
                  </a:solidFill>
                  <a:latin typeface="Calibri" panose="020F0502020204030204"/>
                  <a:ea typeface="Tahoma" panose="020B0604030504040204" pitchFamily="34" charset="0"/>
                  <a:cs typeface="Tahoma" panose="020B0604030504040204" pitchFamily="34" charset="0"/>
                  <a:sym typeface="Times New Roman"/>
                </a:rPr>
                <a:t>How</a:t>
              </a:r>
              <a:r>
                <a:rPr lang="en-US" altLang="zh-CN" sz="831" kern="100">
                  <a:solidFill>
                    <a:srgbClr val="000000"/>
                  </a:solidFill>
                  <a:latin typeface="Calibri" panose="020F0502020204030204"/>
                  <a:ea typeface="Tahoma" panose="020B0604030504040204" pitchFamily="34" charset="0"/>
                  <a:cs typeface="Tahoma" panose="020B0604030504040204" pitchFamily="34" charset="0"/>
                  <a:sym typeface="Times New Roman"/>
                </a:rPr>
                <a:t> does this design link to your theme? </a:t>
              </a:r>
            </a:p>
            <a:p>
              <a:pPr algn="ctr" defTabSz="633039">
                <a:lnSpc>
                  <a:spcPts val="1385"/>
                </a:lnSpc>
                <a:tabLst>
                  <a:tab pos="404442" algn="l"/>
                  <a:tab pos="808883" algn="l"/>
                  <a:tab pos="1213325" algn="l"/>
                  <a:tab pos="1617767" algn="l"/>
                  <a:tab pos="2022208" algn="l"/>
                  <a:tab pos="2426650" algn="l"/>
                  <a:tab pos="2831092" algn="l"/>
                  <a:tab pos="3235533" algn="l"/>
                  <a:tab pos="3639975" algn="l"/>
                  <a:tab pos="4044417" algn="l"/>
                </a:tabLst>
                <a:defRPr/>
              </a:pPr>
              <a:r>
                <a:rPr lang="en-US" altLang="zh-CN" sz="831" b="1" kern="100">
                  <a:solidFill>
                    <a:srgbClr val="000000"/>
                  </a:solidFill>
                  <a:latin typeface="Calibri" panose="020F0502020204030204"/>
                  <a:ea typeface="Tahoma" panose="020B0604030504040204" pitchFamily="34" charset="0"/>
                  <a:cs typeface="Tahoma" panose="020B0604030504040204" pitchFamily="34" charset="0"/>
                  <a:sym typeface="Times New Roman"/>
                </a:rPr>
                <a:t>What</a:t>
              </a:r>
              <a:r>
                <a:rPr lang="en-US" altLang="zh-CN" sz="831" kern="100">
                  <a:solidFill>
                    <a:srgbClr val="000000"/>
                  </a:solidFill>
                  <a:latin typeface="Calibri" panose="020F0502020204030204"/>
                  <a:ea typeface="Tahoma" panose="020B0604030504040204" pitchFamily="34" charset="0"/>
                  <a:cs typeface="Tahoma" panose="020B0604030504040204" pitchFamily="34" charset="0"/>
                  <a:sym typeface="Times New Roman"/>
                </a:rPr>
                <a:t> developments would you make to your designs? </a:t>
              </a:r>
              <a:r>
                <a:rPr lang="en-US" altLang="zh-CN" sz="831" b="1" kern="100">
                  <a:solidFill>
                    <a:srgbClr val="000000"/>
                  </a:solidFill>
                  <a:latin typeface="Calibri" panose="020F0502020204030204"/>
                  <a:ea typeface="Tahoma" panose="020B0604030504040204" pitchFamily="34" charset="0"/>
                  <a:cs typeface="Tahoma" panose="020B0604030504040204" pitchFamily="34" charset="0"/>
                  <a:sym typeface="Times New Roman"/>
                </a:rPr>
                <a:t>Why?</a:t>
              </a:r>
            </a:p>
          </p:txBody>
        </p:sp>
        <p:sp>
          <p:nvSpPr>
            <p:cNvPr id="11" name="TextBox 10"/>
            <p:cNvSpPr txBox="1"/>
            <p:nvPr/>
          </p:nvSpPr>
          <p:spPr>
            <a:xfrm>
              <a:off x="8658079" y="4055471"/>
              <a:ext cx="3204686" cy="2689625"/>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0" lvl="1" defTabSz="633039">
                <a:defRPr/>
              </a:pPr>
              <a:r>
                <a:rPr lang="en-GB" sz="762" kern="0">
                  <a:solidFill>
                    <a:prstClr val="black"/>
                  </a:solidFill>
                  <a:latin typeface="Calibri" panose="020F0502020204030204"/>
                  <a:hlinkClick r:id="rId4"/>
                </a:rPr>
                <a:t>https://www.youtube.com/watch?v=nXKFBA0xeYQ#</a:t>
              </a:r>
              <a:endParaRPr lang="en-GB" sz="762" kern="0">
                <a:solidFill>
                  <a:prstClr val="black"/>
                </a:solidFill>
                <a:latin typeface="Calibri" panose="020F0502020204030204"/>
              </a:endParaRPr>
            </a:p>
            <a:p>
              <a:pPr marL="0" lvl="1" algn="ctr" defTabSz="633039">
                <a:defRPr/>
              </a:pPr>
              <a:endParaRPr lang="en-GB" sz="762" kern="0">
                <a:solidFill>
                  <a:prstClr val="black"/>
                </a:solidFill>
                <a:latin typeface="Calibri" panose="020F0502020204030204"/>
              </a:endParaRPr>
            </a:p>
            <a:p>
              <a:pPr marL="0" lvl="1" defTabSz="633039">
                <a:defRPr/>
              </a:pPr>
              <a:r>
                <a:rPr lang="en-GB" sz="762" kern="0">
                  <a:solidFill>
                    <a:prstClr val="black"/>
                  </a:solidFill>
                  <a:latin typeface="Calibri" panose="020F0502020204030204"/>
                  <a:hlinkClick r:id="rId5"/>
                </a:rPr>
                <a:t>https://www.youtube.com/watch?v=r1idghDW8KY</a:t>
              </a:r>
              <a:endParaRPr lang="en-GB" sz="762" kern="0">
                <a:solidFill>
                  <a:prstClr val="black"/>
                </a:solidFill>
                <a:latin typeface="Calibri" panose="020F0502020204030204"/>
              </a:endParaRPr>
            </a:p>
            <a:p>
              <a:pPr marL="0" lvl="1" defTabSz="633039">
                <a:defRPr/>
              </a:pPr>
              <a:endParaRPr lang="en-GB" sz="762" kern="0">
                <a:solidFill>
                  <a:prstClr val="black"/>
                </a:solidFill>
                <a:latin typeface="Calibri" panose="020F0502020204030204"/>
              </a:endParaRPr>
            </a:p>
            <a:p>
              <a:pPr marL="0" lvl="1" defTabSz="633039">
                <a:defRPr/>
              </a:pPr>
              <a:r>
                <a:rPr lang="en-GB" sz="762" kern="0">
                  <a:solidFill>
                    <a:prstClr val="black"/>
                  </a:solidFill>
                  <a:latin typeface="Calibri" panose="020F0502020204030204"/>
                  <a:hlinkClick r:id="rId6"/>
                </a:rPr>
                <a:t>https://www.youtube.com/watch?v=U68FvwHaOoE</a:t>
              </a:r>
              <a:endParaRPr lang="en-GB" sz="762" kern="0">
                <a:solidFill>
                  <a:prstClr val="black"/>
                </a:solidFill>
                <a:latin typeface="Calibri" panose="020F0502020204030204"/>
              </a:endParaRPr>
            </a:p>
            <a:p>
              <a:pPr marL="0" lvl="1" defTabSz="633039">
                <a:defRPr/>
              </a:pPr>
              <a:endParaRPr lang="en-GB" sz="762" kern="0">
                <a:solidFill>
                  <a:prstClr val="black"/>
                </a:solidFill>
                <a:latin typeface="Calibri" panose="020F0502020204030204"/>
              </a:endParaRPr>
            </a:p>
            <a:p>
              <a:pPr marL="0" lvl="1" defTabSz="633039">
                <a:defRPr/>
              </a:pPr>
              <a:r>
                <a:rPr lang="en-GB" sz="762" kern="0">
                  <a:solidFill>
                    <a:prstClr val="black"/>
                  </a:solidFill>
                  <a:latin typeface="Calibri" panose="020F0502020204030204"/>
                  <a:hlinkClick r:id="rId7"/>
                </a:rPr>
                <a:t>https://www.idrawfashion.com/friday-tips/</a:t>
              </a:r>
              <a:endParaRPr lang="en-GB" sz="762" kern="0">
                <a:solidFill>
                  <a:prstClr val="black"/>
                </a:solidFill>
                <a:latin typeface="Calibri" panose="020F0502020204030204"/>
              </a:endParaRPr>
            </a:p>
            <a:p>
              <a:pPr marL="0" lvl="1" defTabSz="633039">
                <a:defRPr/>
              </a:pPr>
              <a:endParaRPr lang="en-GB" sz="762" kern="0">
                <a:solidFill>
                  <a:prstClr val="black"/>
                </a:solidFill>
                <a:latin typeface="Calibri" panose="020F0502020204030204"/>
              </a:endParaRPr>
            </a:p>
            <a:p>
              <a:pPr marL="0" lvl="1" defTabSz="633039">
                <a:defRPr/>
              </a:pPr>
              <a:r>
                <a:rPr lang="en-GB" sz="762" kern="0">
                  <a:solidFill>
                    <a:prstClr val="black"/>
                  </a:solidFill>
                  <a:latin typeface="Calibri" panose="020F0502020204030204"/>
                  <a:hlinkClick r:id="rId8"/>
                </a:rPr>
                <a:t>https://www.mybluprint.com/article/drawing-folded-or-draped-fabric-is-an-art-heres-how-to-crush-it-in-a-few-easy-steps</a:t>
              </a:r>
              <a:endParaRPr lang="en-GB" sz="762" kern="0">
                <a:solidFill>
                  <a:prstClr val="black"/>
                </a:solidFill>
                <a:latin typeface="Calibri" panose="020F0502020204030204"/>
              </a:endParaRPr>
            </a:p>
            <a:p>
              <a:pPr marL="0" lvl="1" defTabSz="633039">
                <a:defRPr/>
              </a:pPr>
              <a:endParaRPr lang="en-GB" sz="762" kern="0">
                <a:solidFill>
                  <a:prstClr val="black"/>
                </a:solidFill>
                <a:latin typeface="Calibri" panose="020F0502020204030204"/>
              </a:endParaRPr>
            </a:p>
            <a:p>
              <a:pPr marL="0" lvl="1" defTabSz="633039">
                <a:defRPr/>
              </a:pPr>
              <a:r>
                <a:rPr lang="en-GB" sz="762" kern="0">
                  <a:solidFill>
                    <a:prstClr val="black"/>
                  </a:solidFill>
                  <a:latin typeface="Calibri" panose="020F0502020204030204"/>
                  <a:hlinkClick r:id="rId9"/>
                </a:rPr>
                <a:t>https://www.idrawfashion.com/clothes/textiles</a:t>
              </a:r>
              <a:r>
                <a:rPr lang="en-GB" sz="831" kern="0">
                  <a:solidFill>
                    <a:prstClr val="black"/>
                  </a:solidFill>
                  <a:latin typeface="Calibri" panose="020F0502020204030204"/>
                  <a:hlinkClick r:id="rId9"/>
                </a:rPr>
                <a:t>/</a:t>
              </a:r>
              <a:endParaRPr lang="en-GB" sz="831" kern="0">
                <a:solidFill>
                  <a:prstClr val="black"/>
                </a:solidFill>
                <a:latin typeface="Calibri" panose="020F0502020204030204"/>
              </a:endParaRPr>
            </a:p>
          </p:txBody>
        </p:sp>
        <p:sp>
          <p:nvSpPr>
            <p:cNvPr id="12" name="TextBox 11"/>
            <p:cNvSpPr txBox="1"/>
            <p:nvPr/>
          </p:nvSpPr>
          <p:spPr>
            <a:xfrm>
              <a:off x="8658077" y="507465"/>
              <a:ext cx="1833092" cy="3180223"/>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algn="ctr" defTabSz="633039">
                <a:defRPr/>
              </a:pPr>
              <a:r>
                <a:rPr lang="en-GB" sz="969" u="sng" kern="0">
                  <a:solidFill>
                    <a:prstClr val="black"/>
                  </a:solidFill>
                  <a:latin typeface="Calibri" panose="020F0502020204030204"/>
                </a:rPr>
                <a:t>Design ideas / drawing</a:t>
              </a:r>
            </a:p>
            <a:p>
              <a:pPr marL="118695" indent="-118695" defTabSz="633039">
                <a:buFont typeface="Arial" panose="020B0604020202020204" pitchFamily="34" charset="0"/>
                <a:buChar char="•"/>
                <a:defRPr/>
              </a:pPr>
              <a:endParaRPr lang="en-GB" sz="1108" kern="0">
                <a:solidFill>
                  <a:prstClr val="black"/>
                </a:solidFill>
                <a:latin typeface="Calibri" panose="020F0502020204030204"/>
              </a:endParaRPr>
            </a:p>
            <a:p>
              <a:pPr marL="118695" indent="-118695" defTabSz="633039">
                <a:buFont typeface="Arial" panose="020B0604020202020204" pitchFamily="34" charset="0"/>
                <a:buChar char="•"/>
                <a:defRPr/>
              </a:pPr>
              <a:r>
                <a:rPr lang="en-GB" sz="969" kern="0">
                  <a:solidFill>
                    <a:prstClr val="black"/>
                  </a:solidFill>
                  <a:latin typeface="Calibri" panose="020F0502020204030204"/>
                </a:rPr>
                <a:t>Pencils</a:t>
              </a:r>
            </a:p>
            <a:p>
              <a:pPr marL="118695" indent="-118695" defTabSz="633039">
                <a:buFont typeface="Arial" panose="020B0604020202020204" pitchFamily="34" charset="0"/>
                <a:buChar char="•"/>
                <a:defRPr/>
              </a:pPr>
              <a:r>
                <a:rPr lang="en-GB" sz="969" kern="0">
                  <a:solidFill>
                    <a:prstClr val="black"/>
                  </a:solidFill>
                  <a:latin typeface="Calibri" panose="020F0502020204030204"/>
                </a:rPr>
                <a:t>Collage</a:t>
              </a:r>
            </a:p>
            <a:p>
              <a:pPr marL="118695" indent="-118695" defTabSz="633039">
                <a:buFont typeface="Arial" panose="020B0604020202020204" pitchFamily="34" charset="0"/>
                <a:buChar char="•"/>
                <a:defRPr/>
              </a:pPr>
              <a:r>
                <a:rPr lang="en-GB" sz="969" kern="0">
                  <a:solidFill>
                    <a:prstClr val="black"/>
                  </a:solidFill>
                  <a:latin typeface="Calibri" panose="020F0502020204030204"/>
                </a:rPr>
                <a:t>Watercolours</a:t>
              </a:r>
            </a:p>
            <a:p>
              <a:pPr marL="118695" indent="-118695" defTabSz="633039">
                <a:buFont typeface="Arial" panose="020B0604020202020204" pitchFamily="34" charset="0"/>
                <a:buChar char="•"/>
                <a:defRPr/>
              </a:pPr>
              <a:r>
                <a:rPr lang="en-GB" sz="969" kern="0">
                  <a:solidFill>
                    <a:prstClr val="black"/>
                  </a:solidFill>
                  <a:latin typeface="Calibri" panose="020F0502020204030204"/>
                </a:rPr>
                <a:t>Paints</a:t>
              </a:r>
            </a:p>
            <a:p>
              <a:pPr marL="118695" indent="-118695" defTabSz="633039">
                <a:buFont typeface="Arial" panose="020B0604020202020204" pitchFamily="34" charset="0"/>
                <a:buChar char="•"/>
                <a:defRPr/>
              </a:pPr>
              <a:r>
                <a:rPr lang="en-GB" sz="969" kern="0">
                  <a:solidFill>
                    <a:prstClr val="black"/>
                  </a:solidFill>
                  <a:latin typeface="Calibri" panose="020F0502020204030204"/>
                </a:rPr>
                <a:t>Chalk Pastels</a:t>
              </a:r>
            </a:p>
            <a:p>
              <a:pPr marL="118695" indent="-118695" defTabSz="633039">
                <a:buFont typeface="Arial" panose="020B0604020202020204" pitchFamily="34" charset="0"/>
                <a:buChar char="•"/>
                <a:defRPr/>
              </a:pPr>
              <a:r>
                <a:rPr lang="en-GB" sz="969" kern="0">
                  <a:solidFill>
                    <a:prstClr val="black"/>
                  </a:solidFill>
                  <a:latin typeface="Calibri" panose="020F0502020204030204"/>
                </a:rPr>
                <a:t>Charcoal</a:t>
              </a:r>
            </a:p>
            <a:p>
              <a:pPr marL="118695" indent="-118695" defTabSz="633039">
                <a:buFont typeface="Arial" panose="020B0604020202020204" pitchFamily="34" charset="0"/>
                <a:buChar char="•"/>
                <a:defRPr/>
              </a:pPr>
              <a:r>
                <a:rPr lang="en-GB" sz="969" kern="0" err="1">
                  <a:solidFill>
                    <a:prstClr val="black"/>
                  </a:solidFill>
                  <a:latin typeface="Calibri" panose="020F0502020204030204"/>
                </a:rPr>
                <a:t>Fineliners</a:t>
              </a:r>
              <a:endParaRPr lang="en-GB" sz="969" kern="0">
                <a:solidFill>
                  <a:prstClr val="black"/>
                </a:solidFill>
                <a:latin typeface="Calibri" panose="020F0502020204030204"/>
              </a:endParaRPr>
            </a:p>
            <a:p>
              <a:pPr marL="118695" indent="-118695" defTabSz="633039">
                <a:buFont typeface="Arial" panose="020B0604020202020204" pitchFamily="34" charset="0"/>
                <a:buChar char="•"/>
                <a:defRPr/>
              </a:pPr>
              <a:r>
                <a:rPr lang="en-GB" sz="969" kern="0">
                  <a:solidFill>
                    <a:prstClr val="black"/>
                  </a:solidFill>
                  <a:latin typeface="Calibri" panose="020F0502020204030204"/>
                </a:rPr>
                <a:t>Pen</a:t>
              </a:r>
            </a:p>
            <a:p>
              <a:pPr marL="118695" indent="-118695" defTabSz="633039">
                <a:buFont typeface="Arial" panose="020B0604020202020204" pitchFamily="34" charset="0"/>
                <a:buChar char="•"/>
                <a:defRPr/>
              </a:pPr>
              <a:r>
                <a:rPr lang="en-GB" sz="969" kern="0">
                  <a:solidFill>
                    <a:prstClr val="black"/>
                  </a:solidFill>
                  <a:latin typeface="Calibri" panose="020F0502020204030204"/>
                </a:rPr>
                <a:t>Artist Markers</a:t>
              </a:r>
            </a:p>
            <a:p>
              <a:pPr marL="118695" indent="-118695" defTabSz="633039">
                <a:buFont typeface="Arial" panose="020B0604020202020204" pitchFamily="34" charset="0"/>
                <a:buChar char="•"/>
                <a:defRPr/>
              </a:pPr>
              <a:r>
                <a:rPr lang="en-GB" sz="969" kern="0">
                  <a:solidFill>
                    <a:prstClr val="black"/>
                  </a:solidFill>
                  <a:latin typeface="Calibri" panose="020F0502020204030204"/>
                </a:rPr>
                <a:t>Photoshop (CAD)</a:t>
              </a:r>
            </a:p>
            <a:p>
              <a:pPr marL="118695" indent="-118695" defTabSz="633039">
                <a:buFont typeface="Arial" panose="020B0604020202020204" pitchFamily="34" charset="0"/>
                <a:buChar char="•"/>
                <a:defRPr/>
              </a:pPr>
              <a:r>
                <a:rPr lang="en-GB" sz="969" kern="0">
                  <a:solidFill>
                    <a:prstClr val="black"/>
                  </a:solidFill>
                  <a:latin typeface="Calibri" panose="020F0502020204030204"/>
                </a:rPr>
                <a:t>Photographs</a:t>
              </a:r>
            </a:p>
          </p:txBody>
        </p:sp>
        <p:sp>
          <p:nvSpPr>
            <p:cNvPr id="13" name="TextBox 12"/>
            <p:cNvSpPr txBox="1"/>
            <p:nvPr/>
          </p:nvSpPr>
          <p:spPr>
            <a:xfrm>
              <a:off x="5510037" y="491300"/>
              <a:ext cx="3050831" cy="2166148"/>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defTabSz="633039">
                <a:defRPr/>
              </a:pPr>
              <a:r>
                <a:rPr lang="en-GB" sz="762" kern="0" dirty="0">
                  <a:solidFill>
                    <a:prstClr val="black"/>
                  </a:solidFill>
                  <a:latin typeface="Calibri" panose="020F0502020204030204"/>
                </a:rPr>
                <a:t>Once you have recorded your ideas, what do you do next?</a:t>
              </a:r>
            </a:p>
            <a:p>
              <a:pPr defTabSz="633039">
                <a:defRPr/>
              </a:pPr>
              <a:endParaRPr lang="en-GB" sz="762" kern="0" dirty="0">
                <a:solidFill>
                  <a:prstClr val="black"/>
                </a:solidFill>
                <a:latin typeface="Calibri" panose="020F0502020204030204"/>
              </a:endParaRPr>
            </a:p>
            <a:p>
              <a:pPr marL="118695" indent="-118695" defTabSz="633039">
                <a:buFont typeface="Arial" panose="020B0604020202020204" pitchFamily="34" charset="0"/>
                <a:buChar char="•"/>
                <a:defRPr/>
              </a:pPr>
              <a:r>
                <a:rPr lang="en-GB" sz="762" kern="0" dirty="0">
                  <a:solidFill>
                    <a:prstClr val="black"/>
                  </a:solidFill>
                  <a:latin typeface="Calibri" panose="020F0502020204030204"/>
                </a:rPr>
                <a:t>Design ideas – develop design ideas by varying aspects e.g. size, shape, features etc.</a:t>
              </a:r>
            </a:p>
            <a:p>
              <a:pPr marL="118695" indent="-118695" defTabSz="633039">
                <a:buFont typeface="Arial" panose="020B0604020202020204" pitchFamily="34" charset="0"/>
                <a:buChar char="•"/>
                <a:defRPr/>
              </a:pPr>
              <a:r>
                <a:rPr lang="en-GB" sz="762" kern="0" dirty="0">
                  <a:solidFill>
                    <a:prstClr val="black"/>
                  </a:solidFill>
                  <a:latin typeface="Calibri" panose="020F0502020204030204"/>
                </a:rPr>
                <a:t>Observational sketches – use the sketches to develop a repeat pattern</a:t>
              </a:r>
            </a:p>
            <a:p>
              <a:pPr marL="118695" indent="-118695" defTabSz="633039">
                <a:buFont typeface="Arial" panose="020B0604020202020204" pitchFamily="34" charset="0"/>
                <a:buChar char="•"/>
                <a:defRPr/>
              </a:pPr>
              <a:r>
                <a:rPr lang="en-GB" sz="762" kern="0" dirty="0">
                  <a:solidFill>
                    <a:prstClr val="black"/>
                  </a:solidFill>
                  <a:latin typeface="Calibri" panose="020F0502020204030204"/>
                </a:rPr>
                <a:t>Take photographs – annotate your photos when they are stuck into your book</a:t>
              </a:r>
            </a:p>
            <a:p>
              <a:pPr marL="118695" indent="-118695" defTabSz="633039">
                <a:buFont typeface="Arial" panose="020B0604020202020204" pitchFamily="34" charset="0"/>
                <a:buChar char="•"/>
                <a:defRPr/>
              </a:pPr>
              <a:r>
                <a:rPr lang="en-GB" sz="762" kern="0" dirty="0">
                  <a:solidFill>
                    <a:prstClr val="black"/>
                  </a:solidFill>
                  <a:latin typeface="Calibri" panose="020F0502020204030204"/>
                </a:rPr>
                <a:t>Annotation – underline any key points you have made / keywords to make it easy for the examiner to identify</a:t>
              </a:r>
            </a:p>
          </p:txBody>
        </p:sp>
        <p:sp>
          <p:nvSpPr>
            <p:cNvPr id="14" name="Rectangle 13"/>
            <p:cNvSpPr/>
            <p:nvPr/>
          </p:nvSpPr>
          <p:spPr>
            <a:xfrm>
              <a:off x="5507540" y="2654845"/>
              <a:ext cx="3055823" cy="523098"/>
            </a:xfrm>
            <a:prstGeom prst="rect">
              <a:avLst/>
            </a:prstGeom>
            <a:noFill/>
          </p:spPr>
          <p:txBody>
            <a:bodyPr wrap="none" lIns="63305" tIns="31652" rIns="63305" bIns="31652">
              <a:spAutoFit/>
            </a:bodyPr>
            <a:lstStyle/>
            <a:p>
              <a:pPr algn="ctr" defTabSz="633039">
                <a:defRPr/>
              </a:pPr>
              <a:r>
                <a:rPr lang="en-US" sz="1938" kern="0">
                  <a:ln w="0"/>
                  <a:solidFill>
                    <a:prstClr val="black"/>
                  </a:solidFill>
                  <a:effectLst>
                    <a:outerShdw blurRad="38100" dist="19050" dir="2700000" algn="tl" rotWithShape="0">
                      <a:prstClr val="black">
                        <a:alpha val="40000"/>
                      </a:prstClr>
                    </a:outerShdw>
                  </a:effectLst>
                </a:rPr>
                <a:t>GCSE Textiles – A03</a:t>
              </a:r>
            </a:p>
          </p:txBody>
        </p:sp>
        <p:sp>
          <p:nvSpPr>
            <p:cNvPr id="15" name="Rectangle 14"/>
            <p:cNvSpPr/>
            <p:nvPr/>
          </p:nvSpPr>
          <p:spPr>
            <a:xfrm>
              <a:off x="5510033" y="3178322"/>
              <a:ext cx="2440257" cy="594886"/>
            </a:xfrm>
            <a:prstGeom prst="rect">
              <a:avLst/>
            </a:prstGeom>
          </p:spPr>
          <p:txBody>
            <a:bodyPr wrap="square" anchor="ctr">
              <a:spAutoFit/>
            </a:bodyPr>
            <a:lstStyle/>
            <a:p>
              <a:pPr algn="ctr" defTabSz="633039">
                <a:spcAft>
                  <a:spcPts val="415"/>
                </a:spcAft>
                <a:tabLst>
                  <a:tab pos="311684" algn="l"/>
                  <a:tab pos="622928" algn="l"/>
                  <a:tab pos="934612" algn="l"/>
                  <a:tab pos="1557540" algn="l"/>
                  <a:tab pos="1869224" algn="l"/>
                  <a:tab pos="2180908" algn="l"/>
                  <a:tab pos="2492152" algn="l"/>
                  <a:tab pos="2803836" algn="l"/>
                  <a:tab pos="3115520" algn="l"/>
                  <a:tab pos="3426764" algn="l"/>
                  <a:tab pos="3738448" algn="l"/>
                  <a:tab pos="4050132" algn="l"/>
                  <a:tab pos="4361376" algn="l"/>
                  <a:tab pos="4673060" algn="l"/>
                </a:tabLst>
              </a:pPr>
              <a:r>
                <a:rPr lang="en-GB" sz="692">
                  <a:solidFill>
                    <a:srgbClr val="000000"/>
                  </a:solidFill>
                  <a:latin typeface="Tahoma" panose="020B0604030504040204" pitchFamily="34" charset="0"/>
                  <a:ea typeface="Tahoma" panose="020B0604030504040204" pitchFamily="34" charset="0"/>
                  <a:cs typeface="Tahoma" panose="020B0604030504040204" pitchFamily="34" charset="0"/>
                </a:rPr>
                <a:t>Record ideas, observations and insights relevant to intentions as work progresses.</a:t>
              </a:r>
              <a:endParaRPr lang="en-GB" sz="969">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pic>
          <p:nvPicPr>
            <p:cNvPr id="16" name="Picture 15"/>
            <p:cNvPicPr>
              <a:picLocks noChangeAspect="1"/>
            </p:cNvPicPr>
            <p:nvPr/>
          </p:nvPicPr>
          <p:blipFill>
            <a:blip r:embed="rId10"/>
            <a:stretch>
              <a:fillRect/>
            </a:stretch>
          </p:blipFill>
          <p:spPr>
            <a:xfrm>
              <a:off x="7895134" y="3212424"/>
              <a:ext cx="594917" cy="594917"/>
            </a:xfrm>
            <a:prstGeom prst="rect">
              <a:avLst/>
            </a:prstGeom>
          </p:spPr>
        </p:pic>
        <p:sp>
          <p:nvSpPr>
            <p:cNvPr id="17" name="TextBox 16"/>
            <p:cNvSpPr txBox="1"/>
            <p:nvPr/>
          </p:nvSpPr>
          <p:spPr>
            <a:xfrm>
              <a:off x="10491169" y="507463"/>
              <a:ext cx="1358538" cy="3180223"/>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algn="ctr" defTabSz="633039">
                <a:defRPr/>
              </a:pPr>
              <a:r>
                <a:rPr lang="en-GB" sz="969" u="sng" kern="0">
                  <a:solidFill>
                    <a:prstClr val="black"/>
                  </a:solidFill>
                  <a:latin typeface="Calibri" panose="020F0502020204030204"/>
                </a:rPr>
                <a:t>Insights / written annotation</a:t>
              </a:r>
            </a:p>
            <a:p>
              <a:pPr marL="118695" indent="-118695" defTabSz="633039">
                <a:buFont typeface="Arial" panose="020B0604020202020204" pitchFamily="34" charset="0"/>
                <a:buChar char="•"/>
                <a:defRPr/>
              </a:pPr>
              <a:endParaRPr lang="en-GB" sz="1108" kern="0">
                <a:solidFill>
                  <a:prstClr val="black"/>
                </a:solidFill>
                <a:latin typeface="Calibri" panose="020F0502020204030204"/>
              </a:endParaRPr>
            </a:p>
            <a:p>
              <a:pPr marL="118695" indent="-118695" defTabSz="633039">
                <a:buFont typeface="Arial" panose="020B0604020202020204" pitchFamily="34" charset="0"/>
                <a:buChar char="•"/>
                <a:defRPr/>
              </a:pPr>
              <a:r>
                <a:rPr lang="en-GB" sz="969" kern="0">
                  <a:solidFill>
                    <a:prstClr val="black"/>
                  </a:solidFill>
                  <a:latin typeface="Calibri" panose="020F0502020204030204"/>
                </a:rPr>
                <a:t>Written – pen / pencil</a:t>
              </a:r>
            </a:p>
            <a:p>
              <a:pPr marL="118695" indent="-118695" defTabSz="633039">
                <a:buFont typeface="Arial" panose="020B0604020202020204" pitchFamily="34" charset="0"/>
                <a:buChar char="•"/>
                <a:defRPr/>
              </a:pPr>
              <a:r>
                <a:rPr lang="en-GB" sz="969" kern="0">
                  <a:solidFill>
                    <a:prstClr val="black"/>
                  </a:solidFill>
                  <a:latin typeface="Calibri" panose="020F0502020204030204"/>
                </a:rPr>
                <a:t>Bullet points / key words / paragraphs</a:t>
              </a:r>
            </a:p>
            <a:p>
              <a:pPr marL="118695" indent="-118695" defTabSz="633039">
                <a:buFont typeface="Arial" panose="020B0604020202020204" pitchFamily="34" charset="0"/>
                <a:buChar char="•"/>
                <a:defRPr/>
              </a:pPr>
              <a:r>
                <a:rPr lang="en-GB" sz="969" kern="0">
                  <a:solidFill>
                    <a:prstClr val="black"/>
                  </a:solidFill>
                  <a:latin typeface="Calibri" panose="020F0502020204030204"/>
                </a:rPr>
                <a:t>Typed up on the computer</a:t>
              </a:r>
            </a:p>
            <a:p>
              <a:pPr marL="118695" indent="-118695" defTabSz="633039">
                <a:buFont typeface="Arial" panose="020B0604020202020204" pitchFamily="34" charset="0"/>
                <a:buChar char="•"/>
                <a:defRPr/>
              </a:pPr>
              <a:endParaRPr lang="en-GB" sz="969" kern="0">
                <a:solidFill>
                  <a:prstClr val="black"/>
                </a:solidFill>
                <a:latin typeface="Calibri" panose="020F0502020204030204"/>
              </a:endParaRPr>
            </a:p>
            <a:p>
              <a:pPr marL="118695" indent="-118695" defTabSz="633039">
                <a:buFont typeface="Arial" panose="020B0604020202020204" pitchFamily="34" charset="0"/>
                <a:buChar char="•"/>
                <a:defRPr/>
              </a:pPr>
              <a:endParaRPr lang="en-GB" sz="969" kern="0">
                <a:solidFill>
                  <a:prstClr val="black"/>
                </a:solidFill>
                <a:latin typeface="Calibri" panose="020F0502020204030204"/>
              </a:endParaRPr>
            </a:p>
          </p:txBody>
        </p:sp>
        <p:sp>
          <p:nvSpPr>
            <p:cNvPr id="18" name="TextBox 17"/>
            <p:cNvSpPr txBox="1"/>
            <p:nvPr/>
          </p:nvSpPr>
          <p:spPr>
            <a:xfrm>
              <a:off x="5733990" y="3855696"/>
              <a:ext cx="2826876" cy="410297"/>
            </a:xfrm>
            <a:prstGeom prst="rect">
              <a:avLst/>
            </a:prstGeom>
            <a:solidFill>
              <a:srgbClr val="8FF5B1"/>
            </a:solidFill>
            <a:ln>
              <a:solidFill>
                <a:sysClr val="windowText" lastClr="000000"/>
              </a:solidFill>
            </a:ln>
          </p:spPr>
          <p:txBody>
            <a:bodyPr wrap="square" rtlCol="0">
              <a:spAutoFit/>
            </a:bodyPr>
            <a:lstStyle/>
            <a:p>
              <a:pPr algn="ctr" defTabSz="633039">
                <a:defRPr/>
              </a:pPr>
              <a:r>
                <a:rPr lang="en-GB" sz="1246" kern="0">
                  <a:solidFill>
                    <a:prstClr val="black"/>
                  </a:solidFill>
                  <a:effectLst>
                    <a:outerShdw blurRad="38100" dist="38100" dir="2700000" algn="tl">
                      <a:srgbClr val="000000">
                        <a:alpha val="43137"/>
                      </a:srgbClr>
                    </a:outerShdw>
                  </a:effectLst>
                </a:rPr>
                <a:t>Key Points to Remember </a:t>
              </a:r>
            </a:p>
          </p:txBody>
        </p:sp>
        <p:sp>
          <p:nvSpPr>
            <p:cNvPr id="19" name="TextBox 18"/>
            <p:cNvSpPr txBox="1"/>
            <p:nvPr/>
          </p:nvSpPr>
          <p:spPr>
            <a:xfrm>
              <a:off x="5731780" y="4225516"/>
              <a:ext cx="2829085" cy="2349532"/>
            </a:xfrm>
            <a:prstGeom prst="rect">
              <a:avLst/>
            </a:prstGeom>
            <a:solidFill>
              <a:sysClr val="window" lastClr="FFFFFF"/>
            </a:solidFill>
            <a:ln w="12700" cap="flat" cmpd="sng" algn="ctr">
              <a:solidFill>
                <a:sysClr val="windowText" lastClr="000000"/>
              </a:solidFill>
              <a:prstDash val="solid"/>
              <a:miter lim="800000"/>
            </a:ln>
            <a:effectLst/>
          </p:spPr>
          <p:txBody>
            <a:bodyPr wrap="square" rtlCol="0">
              <a:spAutoFit/>
            </a:bodyPr>
            <a:lstStyle/>
            <a:p>
              <a:pPr marL="118695" indent="-118695" defTabSz="633039">
                <a:buFont typeface="Arial" panose="020B0604020202020204" pitchFamily="34" charset="0"/>
                <a:buChar char="•"/>
                <a:defRPr/>
              </a:pPr>
              <a:r>
                <a:rPr lang="en-GB" sz="831" kern="0">
                  <a:solidFill>
                    <a:prstClr val="black"/>
                  </a:solidFill>
                  <a:latin typeface="Calibri" panose="020F0502020204030204"/>
                </a:rPr>
                <a:t>Any design ideas you do should CLEARLY link back to AO1 and AO2.  </a:t>
              </a:r>
            </a:p>
            <a:p>
              <a:pPr marL="118695" indent="-118695" defTabSz="633039">
                <a:buFont typeface="Arial" panose="020B0604020202020204" pitchFamily="34" charset="0"/>
                <a:buChar char="•"/>
                <a:defRPr/>
              </a:pPr>
              <a:endParaRPr lang="en-GB" sz="831" kern="0">
                <a:solidFill>
                  <a:prstClr val="black"/>
                </a:solidFill>
                <a:latin typeface="Calibri" panose="020F0502020204030204"/>
              </a:endParaRPr>
            </a:p>
            <a:p>
              <a:pPr marL="118695" indent="-118695" defTabSz="633039">
                <a:buFont typeface="Arial" panose="020B0604020202020204" pitchFamily="34" charset="0"/>
                <a:buChar char="•"/>
                <a:defRPr/>
              </a:pPr>
              <a:r>
                <a:rPr lang="en-GB" sz="831" kern="0">
                  <a:solidFill>
                    <a:prstClr val="black"/>
                  </a:solidFill>
                  <a:latin typeface="Calibri" panose="020F0502020204030204"/>
                </a:rPr>
                <a:t>All designs should show how your sources have inspired them – include this in your annotation</a:t>
              </a:r>
            </a:p>
            <a:p>
              <a:pPr marL="118695" indent="-118695" defTabSz="633039">
                <a:buFont typeface="Arial" panose="020B0604020202020204" pitchFamily="34" charset="0"/>
                <a:buChar char="•"/>
                <a:defRPr/>
              </a:pPr>
              <a:endParaRPr lang="en-GB" sz="831" kern="0">
                <a:solidFill>
                  <a:prstClr val="black"/>
                </a:solidFill>
                <a:latin typeface="Calibri" panose="020F0502020204030204"/>
              </a:endParaRPr>
            </a:p>
            <a:p>
              <a:pPr marL="118695" indent="-118695" defTabSz="633039">
                <a:buFont typeface="Arial" panose="020B0604020202020204" pitchFamily="34" charset="0"/>
                <a:buChar char="•"/>
                <a:defRPr/>
              </a:pPr>
              <a:r>
                <a:rPr lang="en-GB" sz="831" kern="0">
                  <a:solidFill>
                    <a:prstClr val="black"/>
                  </a:solidFill>
                  <a:latin typeface="Calibri" panose="020F0502020204030204"/>
                </a:rPr>
                <a:t>All designs should include AT LEAST three different textiles techniques that you have sampled.</a:t>
              </a:r>
            </a:p>
            <a:p>
              <a:pPr marL="118695" indent="-118695" defTabSz="633039">
                <a:buFont typeface="Arial" panose="020B0604020202020204" pitchFamily="34" charset="0"/>
                <a:buChar char="•"/>
                <a:defRPr/>
              </a:pPr>
              <a:endParaRPr lang="en-GB" sz="831" kern="0">
                <a:solidFill>
                  <a:prstClr val="black"/>
                </a:solidFill>
                <a:latin typeface="Calibri" panose="020F0502020204030204"/>
              </a:endParaRPr>
            </a:p>
            <a:p>
              <a:pPr marL="118695" indent="-118695" defTabSz="633039">
                <a:buFont typeface="Arial" panose="020B0604020202020204" pitchFamily="34" charset="0"/>
                <a:buChar char="•"/>
                <a:defRPr/>
              </a:pPr>
              <a:endParaRPr lang="en-GB" sz="831" kern="0">
                <a:solidFill>
                  <a:prstClr val="black"/>
                </a:solidFill>
                <a:latin typeface="Calibri" panose="020F0502020204030204"/>
              </a:endParaRPr>
            </a:p>
          </p:txBody>
        </p:sp>
      </p:grpSp>
      <p:pic>
        <p:nvPicPr>
          <p:cNvPr id="2" name="Picture 1">
            <a:extLst>
              <a:ext uri="{FF2B5EF4-FFF2-40B4-BE49-F238E27FC236}">
                <a16:creationId xmlns:a16="http://schemas.microsoft.com/office/drawing/2014/main" id="{CA6CCFF5-A12A-40CD-BF65-C8AD65320BAC}"/>
              </a:ext>
            </a:extLst>
          </p:cNvPr>
          <p:cNvPicPr>
            <a:picLocks noChangeAspect="1"/>
          </p:cNvPicPr>
          <p:nvPr/>
        </p:nvPicPr>
        <p:blipFill>
          <a:blip r:embed="rId11"/>
          <a:stretch>
            <a:fillRect/>
          </a:stretch>
        </p:blipFill>
        <p:spPr>
          <a:xfrm>
            <a:off x="2690265" y="102483"/>
            <a:ext cx="3763470" cy="1254490"/>
          </a:xfrm>
          <a:prstGeom prst="rect">
            <a:avLst/>
          </a:prstGeom>
        </p:spPr>
      </p:pic>
      <p:pic>
        <p:nvPicPr>
          <p:cNvPr id="21" name="Picture 20">
            <a:extLst>
              <a:ext uri="{FF2B5EF4-FFF2-40B4-BE49-F238E27FC236}">
                <a16:creationId xmlns:a16="http://schemas.microsoft.com/office/drawing/2014/main" id="{B3C188EF-0FD5-471B-BDDF-DEAC9D801EA4}"/>
              </a:ext>
            </a:extLst>
          </p:cNvPr>
          <p:cNvPicPr>
            <a:picLocks noChangeAspect="1"/>
          </p:cNvPicPr>
          <p:nvPr/>
        </p:nvPicPr>
        <p:blipFill>
          <a:blip r:embed="rId12"/>
          <a:stretch>
            <a:fillRect/>
          </a:stretch>
        </p:blipFill>
        <p:spPr>
          <a:xfrm>
            <a:off x="347834" y="160594"/>
            <a:ext cx="1636159" cy="1183189"/>
          </a:xfrm>
          <a:prstGeom prst="rect">
            <a:avLst/>
          </a:prstGeom>
        </p:spPr>
      </p:pic>
      <p:pic>
        <p:nvPicPr>
          <p:cNvPr id="22" name="Picture 21">
            <a:extLst>
              <a:ext uri="{FF2B5EF4-FFF2-40B4-BE49-F238E27FC236}">
                <a16:creationId xmlns:a16="http://schemas.microsoft.com/office/drawing/2014/main" id="{796CDACF-7721-498A-8995-5C67DF61A862}"/>
              </a:ext>
            </a:extLst>
          </p:cNvPr>
          <p:cNvPicPr>
            <a:picLocks noChangeAspect="1"/>
          </p:cNvPicPr>
          <p:nvPr/>
        </p:nvPicPr>
        <p:blipFill>
          <a:blip r:embed="rId13"/>
          <a:stretch>
            <a:fillRect/>
          </a:stretch>
        </p:blipFill>
        <p:spPr>
          <a:xfrm>
            <a:off x="7840374" y="4932726"/>
            <a:ext cx="1256067" cy="1701255"/>
          </a:xfrm>
          <a:prstGeom prst="rect">
            <a:avLst/>
          </a:prstGeom>
        </p:spPr>
      </p:pic>
      <p:pic>
        <p:nvPicPr>
          <p:cNvPr id="23" name="Picture 22">
            <a:extLst>
              <a:ext uri="{FF2B5EF4-FFF2-40B4-BE49-F238E27FC236}">
                <a16:creationId xmlns:a16="http://schemas.microsoft.com/office/drawing/2014/main" id="{714636C6-7296-4696-B879-8348D15EB777}"/>
              </a:ext>
            </a:extLst>
          </p:cNvPr>
          <p:cNvPicPr>
            <a:picLocks noChangeAspect="1"/>
          </p:cNvPicPr>
          <p:nvPr/>
        </p:nvPicPr>
        <p:blipFill>
          <a:blip r:embed="rId14"/>
          <a:stretch>
            <a:fillRect/>
          </a:stretch>
        </p:blipFill>
        <p:spPr>
          <a:xfrm>
            <a:off x="7826933" y="3161626"/>
            <a:ext cx="1282948" cy="1393783"/>
          </a:xfrm>
          <a:prstGeom prst="rect">
            <a:avLst/>
          </a:prstGeom>
        </p:spPr>
      </p:pic>
      <p:pic>
        <p:nvPicPr>
          <p:cNvPr id="24" name="Picture 23">
            <a:extLst>
              <a:ext uri="{FF2B5EF4-FFF2-40B4-BE49-F238E27FC236}">
                <a16:creationId xmlns:a16="http://schemas.microsoft.com/office/drawing/2014/main" id="{644D22F2-2A98-4A71-92B7-B0074EF40BDB}"/>
              </a:ext>
            </a:extLst>
          </p:cNvPr>
          <p:cNvPicPr>
            <a:picLocks noChangeAspect="1"/>
          </p:cNvPicPr>
          <p:nvPr/>
        </p:nvPicPr>
        <p:blipFill>
          <a:blip r:embed="rId15"/>
          <a:stretch>
            <a:fillRect/>
          </a:stretch>
        </p:blipFill>
        <p:spPr>
          <a:xfrm>
            <a:off x="7833926" y="1463320"/>
            <a:ext cx="1304782" cy="1304782"/>
          </a:xfrm>
          <a:prstGeom prst="rect">
            <a:avLst/>
          </a:prstGeom>
        </p:spPr>
      </p:pic>
      <p:pic>
        <p:nvPicPr>
          <p:cNvPr id="25" name="Recorded Sound">
            <a:hlinkClick r:id="" action="ppaction://media"/>
            <a:extLst>
              <a:ext uri="{FF2B5EF4-FFF2-40B4-BE49-F238E27FC236}">
                <a16:creationId xmlns:a16="http://schemas.microsoft.com/office/drawing/2014/main" id="{C320048E-A060-45BA-8319-A3F709039D8D}"/>
              </a:ext>
            </a:extLst>
          </p:cNvPr>
          <p:cNvPicPr>
            <a:picLocks noChangeAspect="1"/>
          </p:cNvPicPr>
          <p:nvPr>
            <a:audioFile r:link="rId2"/>
            <p:extLst>
              <p:ext uri="{DAA4B4D4-6D71-4841-9C94-3DE7FCFB9230}">
                <p14:media xmlns:p14="http://schemas.microsoft.com/office/powerpoint/2010/main" r:embed="rId1"/>
              </p:ext>
            </p:extLst>
          </p:nvPr>
        </p:nvPicPr>
        <p:blipFill>
          <a:blip r:embed="rId16"/>
          <a:stretch>
            <a:fillRect/>
          </a:stretch>
        </p:blipFill>
        <p:spPr>
          <a:xfrm>
            <a:off x="7230774" y="389698"/>
            <a:ext cx="609600" cy="609600"/>
          </a:xfrm>
          <a:prstGeom prst="rect">
            <a:avLst/>
          </a:prstGeom>
        </p:spPr>
      </p:pic>
    </p:spTree>
    <p:extLst>
      <p:ext uri="{BB962C8B-B14F-4D97-AF65-F5344CB8AC3E}">
        <p14:creationId xmlns:p14="http://schemas.microsoft.com/office/powerpoint/2010/main" val="225149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309"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Group 23"/>
          <p:cNvGrpSpPr/>
          <p:nvPr/>
        </p:nvGrpSpPr>
        <p:grpSpPr>
          <a:xfrm>
            <a:off x="173689" y="1593908"/>
            <a:ext cx="7309291" cy="5036723"/>
            <a:chOff x="-917544" y="1048920"/>
            <a:chExt cx="9704527" cy="6735232"/>
          </a:xfrm>
        </p:grpSpPr>
        <p:sp>
          <p:nvSpPr>
            <p:cNvPr id="2" name="TextBox 1"/>
            <p:cNvSpPr txBox="1"/>
            <p:nvPr/>
          </p:nvSpPr>
          <p:spPr>
            <a:xfrm>
              <a:off x="-884237" y="1411837"/>
              <a:ext cx="3280871" cy="260997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796"/>
                <a:t>Use the words in the assessment objective to help you understand what it is you should do:</a:t>
              </a:r>
            </a:p>
            <a:p>
              <a:endParaRPr lang="en-GB" sz="796"/>
            </a:p>
            <a:p>
              <a:pPr marL="118695" indent="-118695">
                <a:buFont typeface="Arial" panose="020B0604020202020204" pitchFamily="34" charset="0"/>
                <a:buChar char="•"/>
              </a:pPr>
              <a:r>
                <a:rPr lang="en-GB" sz="796" b="1" u="sng"/>
                <a:t>Personal and meaningful response </a:t>
              </a:r>
              <a:r>
                <a:rPr lang="en-GB" sz="796"/>
                <a:t>–Your response to a source should be personal to you.  What your feelings and reactions are.  It must be meaningful by relating to your source inspiration.  Make sure everything links and is not random.</a:t>
              </a:r>
            </a:p>
            <a:p>
              <a:pPr marL="118695" indent="-118695">
                <a:buFont typeface="Arial" panose="020B0604020202020204" pitchFamily="34" charset="0"/>
                <a:buChar char="•"/>
              </a:pPr>
              <a:r>
                <a:rPr lang="en-GB" sz="796" b="1" u="sng"/>
                <a:t>Demonstrates understanding of visual language</a:t>
              </a:r>
              <a:r>
                <a:rPr lang="en-GB" sz="796"/>
                <a:t> – being able to combine different textures, colours, techniques in an aesthetically pleasing way.</a:t>
              </a:r>
            </a:p>
            <a:p>
              <a:pPr marL="118695" indent="-118695">
                <a:buFont typeface="Arial" panose="020B0604020202020204" pitchFamily="34" charset="0"/>
                <a:buChar char="•"/>
              </a:pPr>
              <a:r>
                <a:rPr lang="en-GB" sz="796" b="1" u="sng"/>
                <a:t>Aesthetics</a:t>
              </a:r>
              <a:r>
                <a:rPr lang="en-GB" sz="796"/>
                <a:t> – the way things looks</a:t>
              </a:r>
              <a:endParaRPr lang="en-GB" sz="796" b="1" u="sng"/>
            </a:p>
          </p:txBody>
        </p:sp>
        <p:sp>
          <p:nvSpPr>
            <p:cNvPr id="3" name="Rectangle 2"/>
            <p:cNvSpPr/>
            <p:nvPr/>
          </p:nvSpPr>
          <p:spPr>
            <a:xfrm>
              <a:off x="-884236" y="1127292"/>
              <a:ext cx="3280872" cy="304565"/>
            </a:xfrm>
            <a:prstGeom prst="rect">
              <a:avLst/>
            </a:prstGeom>
            <a:solidFill>
              <a:srgbClr val="F4B18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46"/>
            </a:p>
          </p:txBody>
        </p:sp>
        <p:sp>
          <p:nvSpPr>
            <p:cNvPr id="4" name="TextBox 3"/>
            <p:cNvSpPr txBox="1"/>
            <p:nvPr/>
          </p:nvSpPr>
          <p:spPr>
            <a:xfrm>
              <a:off x="2560663" y="1048920"/>
              <a:ext cx="2809096" cy="348799"/>
            </a:xfrm>
            <a:prstGeom prst="rect">
              <a:avLst/>
            </a:prstGeom>
            <a:solidFill>
              <a:schemeClr val="accent1">
                <a:lumMod val="60000"/>
                <a:lumOff val="40000"/>
              </a:schemeClr>
            </a:solidFill>
            <a:ln>
              <a:solidFill>
                <a:schemeClr val="tx1"/>
              </a:solidFill>
            </a:ln>
          </p:spPr>
          <p:txBody>
            <a:bodyPr wrap="square" rtlCol="0">
              <a:spAutoFit/>
            </a:bodyPr>
            <a:lstStyle/>
            <a:p>
              <a:pPr algn="ctr"/>
              <a:r>
                <a:rPr lang="en-GB" sz="969">
                  <a:effectLst>
                    <a:outerShdw blurRad="38100" dist="38100" dir="2700000" algn="tl">
                      <a:srgbClr val="000000">
                        <a:alpha val="43137"/>
                      </a:srgbClr>
                    </a:outerShdw>
                  </a:effectLst>
                </a:rPr>
                <a:t>Next Steps…. Creating a final piece </a:t>
              </a:r>
            </a:p>
          </p:txBody>
        </p:sp>
        <p:sp>
          <p:nvSpPr>
            <p:cNvPr id="5" name="Rectangle 4"/>
            <p:cNvSpPr/>
            <p:nvPr/>
          </p:nvSpPr>
          <p:spPr>
            <a:xfrm>
              <a:off x="-884237" y="1154851"/>
              <a:ext cx="3252653" cy="277013"/>
            </a:xfrm>
            <a:prstGeom prst="rect">
              <a:avLst/>
            </a:prstGeom>
            <a:noFill/>
          </p:spPr>
          <p:txBody>
            <a:bodyPr wrap="square" lIns="63305" tIns="31652" rIns="63305" bIns="31652">
              <a:spAutoFit/>
            </a:bodyPr>
            <a:lstStyle/>
            <a:p>
              <a:pPr algn="ctr"/>
              <a:r>
                <a:rPr lang="en-US" sz="831">
                  <a:ln w="0"/>
                  <a:effectLst>
                    <a:outerShdw blurRad="38100" dist="19050" dir="2700000" algn="tl" rotWithShape="0">
                      <a:schemeClr val="dk1">
                        <a:alpha val="40000"/>
                      </a:schemeClr>
                    </a:outerShdw>
                  </a:effectLst>
                </a:rPr>
                <a:t>How can I meet this Assessment objective?</a:t>
              </a:r>
            </a:p>
          </p:txBody>
        </p:sp>
        <p:sp>
          <p:nvSpPr>
            <p:cNvPr id="6" name="TextBox 5"/>
            <p:cNvSpPr txBox="1"/>
            <p:nvPr/>
          </p:nvSpPr>
          <p:spPr>
            <a:xfrm>
              <a:off x="-917544" y="4155596"/>
              <a:ext cx="3801292" cy="441232"/>
            </a:xfrm>
            <a:prstGeom prst="rect">
              <a:avLst/>
            </a:prstGeom>
            <a:solidFill>
              <a:srgbClr val="00B0F0"/>
            </a:solidFill>
            <a:ln>
              <a:solidFill>
                <a:schemeClr val="tx1"/>
              </a:solidFill>
            </a:ln>
          </p:spPr>
          <p:txBody>
            <a:bodyPr wrap="square" rtlCol="0">
              <a:spAutoFit/>
            </a:bodyPr>
            <a:lstStyle/>
            <a:p>
              <a:pPr algn="ctr"/>
              <a:r>
                <a:rPr lang="en-GB" sz="1108">
                  <a:effectLst>
                    <a:outerShdw blurRad="38100" dist="38100" dir="2700000" algn="tl">
                      <a:srgbClr val="000000">
                        <a:alpha val="43137"/>
                      </a:srgbClr>
                    </a:outerShdw>
                  </a:effectLst>
                </a:rPr>
                <a:t>Reflection on entire project</a:t>
              </a:r>
              <a:r>
                <a:rPr lang="en-GB" sz="1385">
                  <a:effectLst>
                    <a:outerShdw blurRad="38100" dist="38100" dir="2700000" algn="tl">
                      <a:srgbClr val="000000">
                        <a:alpha val="43137"/>
                      </a:srgbClr>
                    </a:outerShdw>
                  </a:effectLst>
                </a:rPr>
                <a:t>:</a:t>
              </a:r>
            </a:p>
          </p:txBody>
        </p:sp>
        <p:sp>
          <p:nvSpPr>
            <p:cNvPr id="7" name="TextBox 6"/>
            <p:cNvSpPr txBox="1"/>
            <p:nvPr/>
          </p:nvSpPr>
          <p:spPr>
            <a:xfrm>
              <a:off x="5511354" y="4483430"/>
              <a:ext cx="3240761" cy="502730"/>
            </a:xfrm>
            <a:prstGeom prst="rect">
              <a:avLst/>
            </a:prstGeom>
            <a:solidFill>
              <a:srgbClr val="D7CE1D"/>
            </a:solidFill>
            <a:ln>
              <a:solidFill>
                <a:schemeClr val="tx1"/>
              </a:solidFill>
            </a:ln>
          </p:spPr>
          <p:txBody>
            <a:bodyPr wrap="square" rtlCol="0">
              <a:spAutoFit/>
            </a:bodyPr>
            <a:lstStyle/>
            <a:p>
              <a:pPr algn="ctr"/>
              <a:r>
                <a:rPr lang="en-GB" sz="831">
                  <a:effectLst>
                    <a:outerShdw blurRad="38100" dist="38100" dir="2700000" algn="tl">
                      <a:srgbClr val="000000">
                        <a:alpha val="43137"/>
                      </a:srgbClr>
                    </a:outerShdw>
                  </a:effectLst>
                </a:rPr>
                <a:t>Websites where Designers talk about their work and inspiration</a:t>
              </a:r>
            </a:p>
          </p:txBody>
        </p:sp>
        <p:sp>
          <p:nvSpPr>
            <p:cNvPr id="8" name="TextBox 7"/>
            <p:cNvSpPr txBox="1"/>
            <p:nvPr/>
          </p:nvSpPr>
          <p:spPr>
            <a:xfrm>
              <a:off x="5511353" y="1114379"/>
              <a:ext cx="3270730" cy="749095"/>
            </a:xfrm>
            <a:prstGeom prst="rect">
              <a:avLst/>
            </a:prstGeom>
            <a:solidFill>
              <a:srgbClr val="D020D4"/>
            </a:solidFill>
            <a:ln>
              <a:solidFill>
                <a:schemeClr val="tx1"/>
              </a:solidFill>
            </a:ln>
          </p:spPr>
          <p:txBody>
            <a:bodyPr wrap="square" rtlCol="0">
              <a:spAutoFit/>
            </a:bodyPr>
            <a:lstStyle/>
            <a:p>
              <a:pPr algn="ctr"/>
              <a:r>
                <a:rPr lang="en-GB" sz="1385">
                  <a:effectLst>
                    <a:outerShdw blurRad="38100" dist="38100" dir="2700000" algn="tl">
                      <a:srgbClr val="000000">
                        <a:alpha val="43137"/>
                      </a:srgbClr>
                    </a:outerShdw>
                  </a:effectLst>
                </a:rPr>
                <a:t>Ways of showing a personal response</a:t>
              </a:r>
              <a:endParaRPr lang="en-GB" sz="692"/>
            </a:p>
          </p:txBody>
        </p:sp>
        <p:sp>
          <p:nvSpPr>
            <p:cNvPr id="9" name="TextBox 8"/>
            <p:cNvSpPr txBox="1"/>
            <p:nvPr/>
          </p:nvSpPr>
          <p:spPr>
            <a:xfrm>
              <a:off x="-912744" y="4562992"/>
              <a:ext cx="3796497" cy="322116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lnSpc>
                  <a:spcPts val="1385"/>
                </a:lnSpc>
                <a:tabLst>
                  <a:tab pos="404442" algn="l"/>
                  <a:tab pos="808883" algn="l"/>
                  <a:tab pos="1213325" algn="l"/>
                  <a:tab pos="1617767" algn="l"/>
                  <a:tab pos="2022208" algn="l"/>
                  <a:tab pos="2426650" algn="l"/>
                  <a:tab pos="2831092" algn="l"/>
                  <a:tab pos="3235533" algn="l"/>
                  <a:tab pos="3639975" algn="l"/>
                  <a:tab pos="4044417" algn="l"/>
                </a:tabLst>
              </a:pPr>
              <a:r>
                <a:rPr lang="en-US" altLang="zh-CN" sz="727" i="1" kern="100" dirty="0">
                  <a:solidFill>
                    <a:srgbClr val="000000"/>
                  </a:solidFill>
                  <a:ea typeface="Tahoma" panose="020B0604030504040204" pitchFamily="34" charset="0"/>
                  <a:cs typeface="Tahoma" panose="020B0604030504040204" pitchFamily="34" charset="0"/>
                  <a:sym typeface="Times New Roman"/>
                </a:rPr>
                <a:t>You DO NOT need a whole project reflection, however if you have the opportunity and are stuck on what to do next, it is a nice touch.</a:t>
              </a:r>
            </a:p>
            <a:p>
              <a:pPr algn="ctr">
                <a:lnSpc>
                  <a:spcPts val="1385"/>
                </a:lnSpc>
                <a:tabLst>
                  <a:tab pos="404442" algn="l"/>
                  <a:tab pos="808883" algn="l"/>
                  <a:tab pos="1213325" algn="l"/>
                  <a:tab pos="1617767" algn="l"/>
                  <a:tab pos="2022208" algn="l"/>
                  <a:tab pos="2426650" algn="l"/>
                  <a:tab pos="2831092" algn="l"/>
                  <a:tab pos="3235533" algn="l"/>
                  <a:tab pos="3639975" algn="l"/>
                  <a:tab pos="4044417" algn="l"/>
                </a:tabLst>
              </a:pPr>
              <a:endParaRPr lang="en-US" altLang="zh-CN" sz="831" b="1" kern="100" dirty="0">
                <a:solidFill>
                  <a:srgbClr val="000000"/>
                </a:solidFill>
                <a:ea typeface="Tahoma" panose="020B0604030504040204" pitchFamily="34" charset="0"/>
                <a:cs typeface="Tahoma" panose="020B0604030504040204" pitchFamily="34" charset="0"/>
                <a:sym typeface="Times New Roman"/>
              </a:endParaRPr>
            </a:p>
            <a:p>
              <a:pPr algn="ctr">
                <a:lnSpc>
                  <a:spcPts val="1385"/>
                </a:lnSpc>
                <a:tabLst>
                  <a:tab pos="404442" algn="l"/>
                  <a:tab pos="808883" algn="l"/>
                  <a:tab pos="1213325" algn="l"/>
                  <a:tab pos="1617767" algn="l"/>
                  <a:tab pos="2022208" algn="l"/>
                  <a:tab pos="2426650" algn="l"/>
                  <a:tab pos="2831092" algn="l"/>
                  <a:tab pos="3235533" algn="l"/>
                  <a:tab pos="3639975" algn="l"/>
                  <a:tab pos="4044417" algn="l"/>
                </a:tabLst>
              </a:pPr>
              <a:r>
                <a:rPr lang="en-US" altLang="zh-CN" sz="831" b="1" kern="100" dirty="0">
                  <a:solidFill>
                    <a:srgbClr val="000000"/>
                  </a:solidFill>
                  <a:ea typeface="Tahoma" panose="020B0604030504040204" pitchFamily="34" charset="0"/>
                  <a:cs typeface="Tahoma" panose="020B0604030504040204" pitchFamily="34" charset="0"/>
                  <a:sym typeface="Times New Roman"/>
                </a:rPr>
                <a:t>What</a:t>
              </a:r>
              <a:r>
                <a:rPr lang="en-US" altLang="zh-CN" sz="831" kern="100" dirty="0">
                  <a:solidFill>
                    <a:srgbClr val="000000"/>
                  </a:solidFill>
                  <a:ea typeface="Tahoma" panose="020B0604030504040204" pitchFamily="34" charset="0"/>
                  <a:cs typeface="Tahoma" panose="020B0604030504040204" pitchFamily="34" charset="0"/>
                  <a:sym typeface="Times New Roman"/>
                </a:rPr>
                <a:t> was your initial theme and </a:t>
              </a:r>
              <a:r>
                <a:rPr lang="en-US" altLang="zh-CN" sz="831" b="1" kern="100" dirty="0">
                  <a:solidFill>
                    <a:srgbClr val="000000"/>
                  </a:solidFill>
                  <a:ea typeface="Tahoma" panose="020B0604030504040204" pitchFamily="34" charset="0"/>
                  <a:cs typeface="Tahoma" panose="020B0604030504040204" pitchFamily="34" charset="0"/>
                  <a:sym typeface="Times New Roman"/>
                </a:rPr>
                <a:t>how</a:t>
              </a:r>
              <a:r>
                <a:rPr lang="en-US" altLang="zh-CN" sz="831" kern="100" dirty="0">
                  <a:solidFill>
                    <a:srgbClr val="000000"/>
                  </a:solidFill>
                  <a:ea typeface="Tahoma" panose="020B0604030504040204" pitchFamily="34" charset="0"/>
                  <a:cs typeface="Tahoma" panose="020B0604030504040204" pitchFamily="34" charset="0"/>
                  <a:sym typeface="Times New Roman"/>
                </a:rPr>
                <a:t> were you inspired by it? </a:t>
              </a:r>
            </a:p>
            <a:p>
              <a:pPr algn="ctr">
                <a:lnSpc>
                  <a:spcPts val="1385"/>
                </a:lnSpc>
                <a:tabLst>
                  <a:tab pos="404442" algn="l"/>
                  <a:tab pos="808883" algn="l"/>
                  <a:tab pos="1213325" algn="l"/>
                  <a:tab pos="1617767" algn="l"/>
                  <a:tab pos="2022208" algn="l"/>
                  <a:tab pos="2426650" algn="l"/>
                  <a:tab pos="2831092" algn="l"/>
                  <a:tab pos="3235533" algn="l"/>
                  <a:tab pos="3639975" algn="l"/>
                  <a:tab pos="4044417" algn="l"/>
                </a:tabLst>
              </a:pPr>
              <a:r>
                <a:rPr lang="en-US" altLang="zh-CN" sz="831" b="1" kern="100" dirty="0">
                  <a:solidFill>
                    <a:srgbClr val="000000"/>
                  </a:solidFill>
                  <a:ea typeface="Tahoma" panose="020B0604030504040204" pitchFamily="34" charset="0"/>
                  <a:cs typeface="Tahoma" panose="020B0604030504040204" pitchFamily="34" charset="0"/>
                  <a:sym typeface="Times New Roman"/>
                </a:rPr>
                <a:t>How</a:t>
              </a:r>
              <a:r>
                <a:rPr lang="en-US" altLang="zh-CN" sz="831" kern="100" dirty="0">
                  <a:solidFill>
                    <a:srgbClr val="000000"/>
                  </a:solidFill>
                  <a:ea typeface="Tahoma" panose="020B0604030504040204" pitchFamily="34" charset="0"/>
                  <a:cs typeface="Tahoma" panose="020B0604030504040204" pitchFamily="34" charset="0"/>
                  <a:sym typeface="Times New Roman"/>
                </a:rPr>
                <a:t> did you begin your research? </a:t>
              </a:r>
              <a:r>
                <a:rPr lang="en-US" altLang="zh-CN" sz="831" b="1" kern="100" dirty="0">
                  <a:solidFill>
                    <a:srgbClr val="000000"/>
                  </a:solidFill>
                  <a:ea typeface="Tahoma" panose="020B0604030504040204" pitchFamily="34" charset="0"/>
                  <a:cs typeface="Tahoma" panose="020B0604030504040204" pitchFamily="34" charset="0"/>
                  <a:sym typeface="Times New Roman"/>
                </a:rPr>
                <a:t>Why?</a:t>
              </a:r>
            </a:p>
            <a:p>
              <a:pPr algn="ctr">
                <a:lnSpc>
                  <a:spcPts val="1385"/>
                </a:lnSpc>
                <a:tabLst>
                  <a:tab pos="404442" algn="l"/>
                  <a:tab pos="808883" algn="l"/>
                  <a:tab pos="1213325" algn="l"/>
                  <a:tab pos="1617767" algn="l"/>
                  <a:tab pos="2022208" algn="l"/>
                  <a:tab pos="2426650" algn="l"/>
                  <a:tab pos="2831092" algn="l"/>
                  <a:tab pos="3235533" algn="l"/>
                  <a:tab pos="3639975" algn="l"/>
                  <a:tab pos="4044417" algn="l"/>
                </a:tabLst>
              </a:pPr>
              <a:r>
                <a:rPr lang="en-US" altLang="zh-CN" sz="831" b="1" kern="100" dirty="0">
                  <a:solidFill>
                    <a:srgbClr val="000000"/>
                  </a:solidFill>
                  <a:ea typeface="Tahoma" panose="020B0604030504040204" pitchFamily="34" charset="0"/>
                  <a:cs typeface="Tahoma" panose="020B0604030504040204" pitchFamily="34" charset="0"/>
                  <a:sym typeface="Times New Roman"/>
                </a:rPr>
                <a:t>How</a:t>
              </a:r>
              <a:r>
                <a:rPr lang="en-US" altLang="zh-CN" sz="831" kern="100" dirty="0">
                  <a:solidFill>
                    <a:srgbClr val="000000"/>
                  </a:solidFill>
                  <a:ea typeface="Tahoma" panose="020B0604030504040204" pitchFamily="34" charset="0"/>
                  <a:cs typeface="Tahoma" panose="020B0604030504040204" pitchFamily="34" charset="0"/>
                  <a:sym typeface="Times New Roman"/>
                </a:rPr>
                <a:t> do your samples reflect your own ideas (i.e. your personal response)</a:t>
              </a:r>
            </a:p>
            <a:p>
              <a:pPr algn="ctr">
                <a:lnSpc>
                  <a:spcPts val="1385"/>
                </a:lnSpc>
                <a:tabLst>
                  <a:tab pos="404442" algn="l"/>
                  <a:tab pos="808883" algn="l"/>
                  <a:tab pos="1213325" algn="l"/>
                  <a:tab pos="1617767" algn="l"/>
                  <a:tab pos="2022208" algn="l"/>
                  <a:tab pos="2426650" algn="l"/>
                  <a:tab pos="2831092" algn="l"/>
                  <a:tab pos="3235533" algn="l"/>
                  <a:tab pos="3639975" algn="l"/>
                  <a:tab pos="4044417" algn="l"/>
                </a:tabLst>
              </a:pPr>
              <a:r>
                <a:rPr lang="en-US" altLang="zh-CN" sz="831" b="1" kern="100" dirty="0">
                  <a:solidFill>
                    <a:srgbClr val="000000"/>
                  </a:solidFill>
                  <a:ea typeface="Tahoma" panose="020B0604030504040204" pitchFamily="34" charset="0"/>
                  <a:cs typeface="Tahoma" panose="020B0604030504040204" pitchFamily="34" charset="0"/>
                  <a:sym typeface="Times New Roman"/>
                </a:rPr>
                <a:t>What</a:t>
              </a:r>
              <a:r>
                <a:rPr lang="en-US" altLang="zh-CN" sz="831" kern="100" dirty="0">
                  <a:solidFill>
                    <a:srgbClr val="000000"/>
                  </a:solidFill>
                  <a:ea typeface="Tahoma" panose="020B0604030504040204" pitchFamily="34" charset="0"/>
                  <a:cs typeface="Tahoma" panose="020B0604030504040204" pitchFamily="34" charset="0"/>
                  <a:sym typeface="Times New Roman"/>
                </a:rPr>
                <a:t> would you do differently? </a:t>
              </a:r>
              <a:r>
                <a:rPr lang="en-US" altLang="zh-CN" sz="831" b="1" kern="100" dirty="0">
                  <a:solidFill>
                    <a:srgbClr val="000000"/>
                  </a:solidFill>
                  <a:ea typeface="Tahoma" panose="020B0604030504040204" pitchFamily="34" charset="0"/>
                  <a:cs typeface="Tahoma" panose="020B0604030504040204" pitchFamily="34" charset="0"/>
                  <a:sym typeface="Times New Roman"/>
                </a:rPr>
                <a:t>Why?</a:t>
              </a:r>
            </a:p>
            <a:p>
              <a:pPr algn="ctr">
                <a:lnSpc>
                  <a:spcPts val="1385"/>
                </a:lnSpc>
                <a:tabLst>
                  <a:tab pos="404442" algn="l"/>
                  <a:tab pos="808883" algn="l"/>
                  <a:tab pos="1213325" algn="l"/>
                  <a:tab pos="1617767" algn="l"/>
                  <a:tab pos="2022208" algn="l"/>
                  <a:tab pos="2426650" algn="l"/>
                  <a:tab pos="2831092" algn="l"/>
                  <a:tab pos="3235533" algn="l"/>
                  <a:tab pos="3639975" algn="l"/>
                  <a:tab pos="4044417" algn="l"/>
                </a:tabLst>
              </a:pPr>
              <a:r>
                <a:rPr lang="en-US" altLang="zh-CN" sz="831" kern="100" dirty="0">
                  <a:solidFill>
                    <a:srgbClr val="000000"/>
                  </a:solidFill>
                  <a:ea typeface="Tahoma" panose="020B0604030504040204" pitchFamily="34" charset="0"/>
                  <a:cs typeface="Tahoma" panose="020B0604030504040204" pitchFamily="34" charset="0"/>
                  <a:sym typeface="Times New Roman"/>
                </a:rPr>
                <a:t>If you were to develop this theme / project, </a:t>
              </a:r>
              <a:r>
                <a:rPr lang="en-US" altLang="zh-CN" sz="831" b="1" kern="100" dirty="0">
                  <a:solidFill>
                    <a:srgbClr val="000000"/>
                  </a:solidFill>
                  <a:ea typeface="Tahoma" panose="020B0604030504040204" pitchFamily="34" charset="0"/>
                  <a:cs typeface="Tahoma" panose="020B0604030504040204" pitchFamily="34" charset="0"/>
                  <a:sym typeface="Times New Roman"/>
                </a:rPr>
                <a:t>how</a:t>
              </a:r>
              <a:r>
                <a:rPr lang="en-US" altLang="zh-CN" sz="831" kern="100" dirty="0">
                  <a:solidFill>
                    <a:srgbClr val="000000"/>
                  </a:solidFill>
                  <a:ea typeface="Tahoma" panose="020B0604030504040204" pitchFamily="34" charset="0"/>
                  <a:cs typeface="Tahoma" panose="020B0604030504040204" pitchFamily="34" charset="0"/>
                  <a:sym typeface="Times New Roman"/>
                </a:rPr>
                <a:t> would you do it? </a:t>
              </a:r>
              <a:r>
                <a:rPr lang="en-US" altLang="zh-CN" sz="831" b="1" kern="100" dirty="0">
                  <a:solidFill>
                    <a:srgbClr val="000000"/>
                  </a:solidFill>
                  <a:ea typeface="Tahoma" panose="020B0604030504040204" pitchFamily="34" charset="0"/>
                  <a:cs typeface="Tahoma" panose="020B0604030504040204" pitchFamily="34" charset="0"/>
                  <a:sym typeface="Times New Roman"/>
                </a:rPr>
                <a:t>Why?</a:t>
              </a:r>
            </a:p>
          </p:txBody>
        </p:sp>
        <p:sp>
          <p:nvSpPr>
            <p:cNvPr id="10" name="TextBox 9"/>
            <p:cNvSpPr txBox="1"/>
            <p:nvPr/>
          </p:nvSpPr>
          <p:spPr>
            <a:xfrm>
              <a:off x="5511354" y="5756698"/>
              <a:ext cx="3240758" cy="199675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lvl="1"/>
              <a:r>
                <a:rPr lang="en-GB" sz="762">
                  <a:hlinkClick r:id="rId4"/>
                </a:rPr>
                <a:t>https://fashionunited.uk/news/fashion/10-fashion-talks-to-watch/2018102239556</a:t>
              </a:r>
              <a:endParaRPr lang="en-GB" sz="762"/>
            </a:p>
            <a:p>
              <a:pPr lvl="1"/>
              <a:endParaRPr lang="en-GB" sz="762"/>
            </a:p>
            <a:p>
              <a:pPr lvl="1"/>
              <a:r>
                <a:rPr lang="en-GB" sz="762">
                  <a:hlinkClick r:id="rId5"/>
                </a:rPr>
                <a:t>https://www.designboom.com/design/interview-with-fashion-designer-carla-fernandez-05-14-2014/</a:t>
              </a:r>
              <a:endParaRPr lang="en-GB" sz="762"/>
            </a:p>
            <a:p>
              <a:pPr lvl="1"/>
              <a:endParaRPr lang="en-GB" sz="762"/>
            </a:p>
            <a:p>
              <a:pPr lvl="1"/>
              <a:r>
                <a:rPr lang="en-GB" sz="762">
                  <a:hlinkClick r:id="rId6"/>
                </a:rPr>
                <a:t>https://www.instyle.com/awards-events/fashion-week/new-york/fall-2017-designer-inspiration</a:t>
              </a:r>
              <a:endParaRPr lang="en-GB" sz="762"/>
            </a:p>
          </p:txBody>
        </p:sp>
        <p:sp>
          <p:nvSpPr>
            <p:cNvPr id="11" name="TextBox 10"/>
            <p:cNvSpPr txBox="1"/>
            <p:nvPr/>
          </p:nvSpPr>
          <p:spPr>
            <a:xfrm>
              <a:off x="5521375" y="1822322"/>
              <a:ext cx="3265608" cy="2472529"/>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118695" indent="-118695">
                <a:buFont typeface="Arial" panose="020B0604020202020204" pitchFamily="34" charset="0"/>
                <a:buChar char="•"/>
              </a:pPr>
              <a:r>
                <a:rPr lang="en-GB" sz="831"/>
                <a:t>Creating your own designs</a:t>
              </a:r>
            </a:p>
            <a:p>
              <a:pPr marL="118695" indent="-118695">
                <a:buFont typeface="Arial" panose="020B0604020202020204" pitchFamily="34" charset="0"/>
                <a:buChar char="•"/>
              </a:pPr>
              <a:r>
                <a:rPr lang="en-GB" sz="831"/>
                <a:t>Developing your designs</a:t>
              </a:r>
            </a:p>
            <a:p>
              <a:pPr marL="118695" indent="-118695">
                <a:buFont typeface="Arial" panose="020B0604020202020204" pitchFamily="34" charset="0"/>
                <a:buChar char="•"/>
              </a:pPr>
              <a:r>
                <a:rPr lang="en-GB" sz="831"/>
                <a:t>Creating a sample </a:t>
              </a:r>
              <a:r>
                <a:rPr lang="en-GB" sz="831" i="1"/>
                <a:t>inspired by </a:t>
              </a:r>
              <a:r>
                <a:rPr lang="en-GB" sz="831"/>
                <a:t>a source </a:t>
              </a:r>
            </a:p>
            <a:p>
              <a:pPr marL="118695" indent="-118695">
                <a:buFont typeface="Arial" panose="020B0604020202020204" pitchFamily="34" charset="0"/>
                <a:buChar char="•"/>
              </a:pPr>
              <a:r>
                <a:rPr lang="en-GB" sz="831"/>
                <a:t>Creating a developed sample </a:t>
              </a:r>
              <a:r>
                <a:rPr lang="en-GB" sz="831" i="1"/>
                <a:t>inspired by</a:t>
              </a:r>
              <a:r>
                <a:rPr lang="en-GB" sz="831"/>
                <a:t> a combination of sources</a:t>
              </a:r>
            </a:p>
            <a:p>
              <a:pPr marL="118695" indent="-118695">
                <a:buFont typeface="Arial" panose="020B0604020202020204" pitchFamily="34" charset="0"/>
                <a:buChar char="•"/>
              </a:pPr>
              <a:r>
                <a:rPr lang="en-GB" sz="831"/>
                <a:t>Producing a final piece (fashion or interiors)</a:t>
              </a:r>
            </a:p>
            <a:p>
              <a:endParaRPr lang="en-GB" sz="831"/>
            </a:p>
            <a:p>
              <a:r>
                <a:rPr lang="en-GB" sz="831"/>
                <a:t>Developed Sample:</a:t>
              </a:r>
              <a:endParaRPr lang="en-GB" sz="969"/>
            </a:p>
            <a:p>
              <a:endParaRPr lang="en-GB" sz="969"/>
            </a:p>
            <a:p>
              <a:endParaRPr lang="en-GB" sz="969"/>
            </a:p>
            <a:p>
              <a:endParaRPr lang="en-GB" sz="969"/>
            </a:p>
            <a:p>
              <a:endParaRPr lang="en-GB" sz="969"/>
            </a:p>
          </p:txBody>
        </p:sp>
        <p:sp>
          <p:nvSpPr>
            <p:cNvPr id="12" name="TextBox 11"/>
            <p:cNvSpPr txBox="1"/>
            <p:nvPr/>
          </p:nvSpPr>
          <p:spPr>
            <a:xfrm>
              <a:off x="2565209" y="1361083"/>
              <a:ext cx="2809095" cy="20120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831" dirty="0"/>
                <a:t>Th</a:t>
              </a:r>
              <a:r>
                <a:rPr lang="en-GB" sz="762" dirty="0"/>
                <a:t>ough you can demonstrate AO4 throughout your sketchbook, a final piece will help you secure marks.</a:t>
              </a:r>
            </a:p>
            <a:p>
              <a:endParaRPr lang="en-GB" sz="762" dirty="0"/>
            </a:p>
            <a:p>
              <a:pPr marL="118695" indent="-118695">
                <a:buFont typeface="Arial" panose="020B0604020202020204" pitchFamily="34" charset="0"/>
                <a:buChar char="•"/>
              </a:pPr>
              <a:r>
                <a:rPr lang="en-GB" sz="762" dirty="0"/>
                <a:t>Make sure you have developed you design ideas</a:t>
              </a:r>
            </a:p>
            <a:p>
              <a:pPr marL="118695" indent="-118695">
                <a:buFont typeface="Arial" panose="020B0604020202020204" pitchFamily="34" charset="0"/>
                <a:buChar char="•"/>
              </a:pPr>
              <a:r>
                <a:rPr lang="en-GB" sz="762" dirty="0"/>
                <a:t>Select the design you would like most to make</a:t>
              </a:r>
            </a:p>
            <a:p>
              <a:pPr marL="118695" indent="-118695">
                <a:buFont typeface="Arial" panose="020B0604020202020204" pitchFamily="34" charset="0"/>
                <a:buChar char="•"/>
              </a:pPr>
              <a:r>
                <a:rPr lang="en-GB" sz="762" dirty="0"/>
                <a:t>Sketch out your final design, planning what techniques you will use where</a:t>
              </a:r>
            </a:p>
            <a:p>
              <a:pPr marL="118695" indent="-118695">
                <a:buFont typeface="Arial" panose="020B0604020202020204" pitchFamily="34" charset="0"/>
                <a:buChar char="•"/>
              </a:pPr>
              <a:r>
                <a:rPr lang="en-GB" sz="762" dirty="0"/>
                <a:t>Plan your making step by step to make it </a:t>
              </a:r>
            </a:p>
          </p:txBody>
        </p:sp>
        <p:sp>
          <p:nvSpPr>
            <p:cNvPr id="13" name="Rectangle 12"/>
            <p:cNvSpPr/>
            <p:nvPr/>
          </p:nvSpPr>
          <p:spPr>
            <a:xfrm>
              <a:off x="2412117" y="3362568"/>
              <a:ext cx="3019517" cy="523098"/>
            </a:xfrm>
            <a:prstGeom prst="rect">
              <a:avLst/>
            </a:prstGeom>
            <a:noFill/>
          </p:spPr>
          <p:txBody>
            <a:bodyPr wrap="none" lIns="63305" tIns="31652" rIns="63305" bIns="31652">
              <a:spAutoFit/>
            </a:bodyPr>
            <a:lstStyle/>
            <a:p>
              <a:pPr algn="ctr"/>
              <a:r>
                <a:rPr lang="en-US" sz="1938">
                  <a:ln w="0"/>
                  <a:effectLst>
                    <a:outerShdw blurRad="38100" dist="19050" dir="2700000" algn="tl" rotWithShape="0">
                      <a:schemeClr val="dk1">
                        <a:alpha val="40000"/>
                      </a:schemeClr>
                    </a:outerShdw>
                  </a:effectLst>
                </a:rPr>
                <a:t>GCSE Textiles – A04</a:t>
              </a:r>
            </a:p>
          </p:txBody>
        </p:sp>
        <p:sp>
          <p:nvSpPr>
            <p:cNvPr id="14" name="Rectangle 13"/>
            <p:cNvSpPr/>
            <p:nvPr/>
          </p:nvSpPr>
          <p:spPr>
            <a:xfrm>
              <a:off x="2772689" y="3745195"/>
              <a:ext cx="2154380" cy="902563"/>
            </a:xfrm>
            <a:prstGeom prst="rect">
              <a:avLst/>
            </a:prstGeom>
          </p:spPr>
          <p:txBody>
            <a:bodyPr wrap="square" anchor="ctr">
              <a:spAutoFit/>
            </a:bodyPr>
            <a:lstStyle/>
            <a:p>
              <a:pPr algn="ctr">
                <a:spcAft>
                  <a:spcPts val="415"/>
                </a:spcAft>
                <a:tabLst>
                  <a:tab pos="311684" algn="l"/>
                  <a:tab pos="622928" algn="l"/>
                  <a:tab pos="934612" algn="l"/>
                  <a:tab pos="1557540" algn="l"/>
                  <a:tab pos="1869224" algn="l"/>
                  <a:tab pos="2180908" algn="l"/>
                  <a:tab pos="2492152" algn="l"/>
                  <a:tab pos="2803836" algn="l"/>
                  <a:tab pos="3115520" algn="l"/>
                  <a:tab pos="3426764" algn="l"/>
                  <a:tab pos="3738448" algn="l"/>
                  <a:tab pos="4050132" algn="l"/>
                  <a:tab pos="4361376" algn="l"/>
                  <a:tab pos="4673060" algn="l"/>
                </a:tabLst>
              </a:pPr>
              <a:r>
                <a:rPr lang="en-GB" sz="692">
                  <a:solidFill>
                    <a:srgbClr val="000000"/>
                  </a:solidFill>
                  <a:latin typeface="Tahoma" panose="020B0604030504040204" pitchFamily="34" charset="0"/>
                  <a:ea typeface="Tahoma" panose="020B0604030504040204" pitchFamily="34" charset="0"/>
                  <a:cs typeface="Tahoma" panose="020B0604030504040204" pitchFamily="34" charset="0"/>
                </a:rPr>
                <a:t>Present a personal and meaningful response that realises intentions and demonstrates understanding of visual language.</a:t>
              </a:r>
              <a:endParaRPr lang="en-GB" sz="969">
                <a:solidFill>
                  <a:srgbClr val="000000"/>
                </a:solidFill>
                <a:latin typeface="Tahoma" panose="020B0604030504040204" pitchFamily="34" charset="0"/>
                <a:ea typeface="Tahoma" panose="020B0604030504040204" pitchFamily="34" charset="0"/>
                <a:cs typeface="Tahoma" panose="020B0604030504040204" pitchFamily="34" charset="0"/>
              </a:endParaRPr>
            </a:p>
          </p:txBody>
        </p:sp>
        <p:pic>
          <p:nvPicPr>
            <p:cNvPr id="15" name="Picture 14"/>
            <p:cNvPicPr>
              <a:picLocks noChangeAspect="1"/>
            </p:cNvPicPr>
            <p:nvPr/>
          </p:nvPicPr>
          <p:blipFill>
            <a:blip r:embed="rId7"/>
            <a:stretch>
              <a:fillRect/>
            </a:stretch>
          </p:blipFill>
          <p:spPr>
            <a:xfrm>
              <a:off x="4842490" y="3885730"/>
              <a:ext cx="594917" cy="594917"/>
            </a:xfrm>
            <a:prstGeom prst="rect">
              <a:avLst/>
            </a:prstGeom>
          </p:spPr>
        </p:pic>
        <p:sp>
          <p:nvSpPr>
            <p:cNvPr id="16" name="TextBox 15"/>
            <p:cNvSpPr txBox="1"/>
            <p:nvPr/>
          </p:nvSpPr>
          <p:spPr>
            <a:xfrm>
              <a:off x="3025347" y="4604738"/>
              <a:ext cx="2344408" cy="379642"/>
            </a:xfrm>
            <a:prstGeom prst="rect">
              <a:avLst/>
            </a:prstGeom>
            <a:solidFill>
              <a:srgbClr val="8FF5B1"/>
            </a:solidFill>
            <a:ln>
              <a:solidFill>
                <a:schemeClr val="tx1"/>
              </a:solidFill>
            </a:ln>
          </p:spPr>
          <p:txBody>
            <a:bodyPr wrap="square" rtlCol="0">
              <a:spAutoFit/>
            </a:bodyPr>
            <a:lstStyle/>
            <a:p>
              <a:pPr algn="ctr"/>
              <a:r>
                <a:rPr lang="en-GB" sz="1108">
                  <a:effectLst>
                    <a:outerShdw blurRad="38100" dist="38100" dir="2700000" algn="tl">
                      <a:srgbClr val="000000">
                        <a:alpha val="43137"/>
                      </a:srgbClr>
                    </a:outerShdw>
                  </a:effectLst>
                </a:rPr>
                <a:t>Key Points to Remember </a:t>
              </a:r>
            </a:p>
          </p:txBody>
        </p:sp>
        <p:sp>
          <p:nvSpPr>
            <p:cNvPr id="17" name="TextBox 16"/>
            <p:cNvSpPr txBox="1"/>
            <p:nvPr/>
          </p:nvSpPr>
          <p:spPr>
            <a:xfrm>
              <a:off x="3025346" y="4963456"/>
              <a:ext cx="2344410" cy="267434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sz="762"/>
                <a:t>A personal response is </a:t>
              </a:r>
              <a:r>
                <a:rPr lang="en-GB" sz="762" b="1" i="1"/>
                <a:t>any</a:t>
              </a:r>
              <a:r>
                <a:rPr lang="en-GB" sz="762"/>
                <a:t> response where it is your own work.  </a:t>
              </a:r>
            </a:p>
            <a:p>
              <a:endParaRPr lang="en-GB" sz="762"/>
            </a:p>
            <a:p>
              <a:r>
                <a:rPr lang="en-GB" sz="762"/>
                <a:t>It is not just your final piece, it is all individual work throughout your folder</a:t>
              </a:r>
            </a:p>
            <a:p>
              <a:endParaRPr lang="en-GB" sz="762"/>
            </a:p>
            <a:p>
              <a:r>
                <a:rPr lang="en-GB" sz="762"/>
                <a:t>You can be inspired by designers but don’t copy them, because this is not personal i.e. your own work. </a:t>
              </a:r>
            </a:p>
            <a:p>
              <a:endParaRPr lang="en-GB" sz="762"/>
            </a:p>
            <a:p>
              <a:r>
                <a:rPr lang="en-GB" sz="762"/>
                <a:t>Record the step by step process of creating any developed sample final piece – you can do this with photographs or sketches</a:t>
              </a:r>
            </a:p>
          </p:txBody>
        </p:sp>
        <p:sp>
          <p:nvSpPr>
            <p:cNvPr id="18" name="TextBox 17"/>
            <p:cNvSpPr txBox="1"/>
            <p:nvPr/>
          </p:nvSpPr>
          <p:spPr>
            <a:xfrm>
              <a:off x="5607696" y="3410018"/>
              <a:ext cx="777198" cy="779843"/>
            </a:xfrm>
            <a:prstGeom prst="rect">
              <a:avLst/>
            </a:prstGeom>
            <a:solidFill>
              <a:srgbClr val="FF99FF"/>
            </a:solidFill>
          </p:spPr>
          <p:txBody>
            <a:bodyPr wrap="square" rtlCol="0" anchor="ctr">
              <a:spAutoFit/>
            </a:bodyPr>
            <a:lstStyle/>
            <a:p>
              <a:pPr algn="ctr"/>
              <a:r>
                <a:rPr lang="en-GB" sz="727"/>
                <a:t>Sample inspired by a source</a:t>
              </a:r>
            </a:p>
          </p:txBody>
        </p:sp>
        <p:sp>
          <p:nvSpPr>
            <p:cNvPr id="19" name="TextBox 18"/>
            <p:cNvSpPr txBox="1"/>
            <p:nvPr/>
          </p:nvSpPr>
          <p:spPr>
            <a:xfrm>
              <a:off x="6662782" y="3312975"/>
              <a:ext cx="825371" cy="941461"/>
            </a:xfrm>
            <a:prstGeom prst="rect">
              <a:avLst/>
            </a:prstGeom>
            <a:solidFill>
              <a:srgbClr val="FF99FF"/>
            </a:solidFill>
          </p:spPr>
          <p:txBody>
            <a:bodyPr wrap="square" rtlCol="0" anchor="ctr">
              <a:spAutoFit/>
            </a:bodyPr>
            <a:lstStyle/>
            <a:p>
              <a:pPr algn="ctr"/>
              <a:r>
                <a:rPr lang="en-GB" sz="727"/>
                <a:t>Sample inspired by a different source</a:t>
              </a:r>
            </a:p>
          </p:txBody>
        </p:sp>
        <p:sp>
          <p:nvSpPr>
            <p:cNvPr id="20" name="TextBox 19"/>
            <p:cNvSpPr txBox="1"/>
            <p:nvPr/>
          </p:nvSpPr>
          <p:spPr>
            <a:xfrm>
              <a:off x="7757195" y="3356392"/>
              <a:ext cx="897689" cy="941461"/>
            </a:xfrm>
            <a:prstGeom prst="rect">
              <a:avLst/>
            </a:prstGeom>
            <a:solidFill>
              <a:srgbClr val="FF99FF"/>
            </a:solidFill>
          </p:spPr>
          <p:txBody>
            <a:bodyPr wrap="square" rtlCol="0" anchor="ctr">
              <a:spAutoFit/>
            </a:bodyPr>
            <a:lstStyle/>
            <a:p>
              <a:pPr algn="ctr"/>
              <a:r>
                <a:rPr lang="en-GB" sz="727"/>
                <a:t>Developed sample using combined techniques</a:t>
              </a:r>
            </a:p>
          </p:txBody>
        </p:sp>
        <p:sp>
          <p:nvSpPr>
            <p:cNvPr id="21" name="TextBox 20"/>
            <p:cNvSpPr txBox="1"/>
            <p:nvPr/>
          </p:nvSpPr>
          <p:spPr>
            <a:xfrm>
              <a:off x="6311036" y="3459506"/>
              <a:ext cx="444136" cy="625728"/>
            </a:xfrm>
            <a:prstGeom prst="rect">
              <a:avLst/>
            </a:prstGeom>
            <a:noFill/>
          </p:spPr>
          <p:txBody>
            <a:bodyPr wrap="square" rtlCol="0">
              <a:spAutoFit/>
            </a:bodyPr>
            <a:lstStyle/>
            <a:p>
              <a:r>
                <a:rPr lang="en-GB" sz="2215"/>
                <a:t>+</a:t>
              </a:r>
            </a:p>
          </p:txBody>
        </p:sp>
        <p:sp>
          <p:nvSpPr>
            <p:cNvPr id="22" name="TextBox 21"/>
            <p:cNvSpPr txBox="1"/>
            <p:nvPr/>
          </p:nvSpPr>
          <p:spPr>
            <a:xfrm>
              <a:off x="7436758" y="3478093"/>
              <a:ext cx="444136" cy="625728"/>
            </a:xfrm>
            <a:prstGeom prst="rect">
              <a:avLst/>
            </a:prstGeom>
            <a:noFill/>
          </p:spPr>
          <p:txBody>
            <a:bodyPr wrap="square" rtlCol="0">
              <a:spAutoFit/>
            </a:bodyPr>
            <a:lstStyle/>
            <a:p>
              <a:r>
                <a:rPr lang="en-GB" sz="2215"/>
                <a:t>=</a:t>
              </a:r>
            </a:p>
          </p:txBody>
        </p:sp>
        <p:sp>
          <p:nvSpPr>
            <p:cNvPr id="23" name="TextBox 22"/>
            <p:cNvSpPr txBox="1"/>
            <p:nvPr/>
          </p:nvSpPr>
          <p:spPr>
            <a:xfrm>
              <a:off x="5511353" y="4941188"/>
              <a:ext cx="3240758" cy="941461"/>
            </a:xfrm>
            <a:prstGeom prst="rect">
              <a:avLst/>
            </a:prstGeom>
            <a:noFill/>
            <a:ln>
              <a:solidFill>
                <a:schemeClr val="tx1"/>
              </a:solidFill>
            </a:ln>
          </p:spPr>
          <p:txBody>
            <a:bodyPr wrap="square" rtlCol="0">
              <a:spAutoFit/>
            </a:bodyPr>
            <a:lstStyle/>
            <a:p>
              <a:r>
                <a:rPr lang="en-GB" sz="727"/>
                <a:t>Sometimes it is difficult to come up with a personal response!  The below links show some designers talking about their design and inspiration process.  Seeing how they come up with their ideas, might help you come up with your own.</a:t>
              </a:r>
            </a:p>
          </p:txBody>
        </p:sp>
      </p:grpSp>
      <p:pic>
        <p:nvPicPr>
          <p:cNvPr id="25" name="Picture 24">
            <a:extLst>
              <a:ext uri="{FF2B5EF4-FFF2-40B4-BE49-F238E27FC236}">
                <a16:creationId xmlns:a16="http://schemas.microsoft.com/office/drawing/2014/main" id="{08731864-D934-4F72-9A55-D92B6D6C7AC1}"/>
              </a:ext>
            </a:extLst>
          </p:cNvPr>
          <p:cNvPicPr>
            <a:picLocks noChangeAspect="1"/>
          </p:cNvPicPr>
          <p:nvPr/>
        </p:nvPicPr>
        <p:blipFill>
          <a:blip r:embed="rId8"/>
          <a:stretch>
            <a:fillRect/>
          </a:stretch>
        </p:blipFill>
        <p:spPr>
          <a:xfrm>
            <a:off x="2432756" y="160868"/>
            <a:ext cx="3940299" cy="1310832"/>
          </a:xfrm>
          <a:prstGeom prst="rect">
            <a:avLst/>
          </a:prstGeom>
        </p:spPr>
      </p:pic>
      <p:pic>
        <p:nvPicPr>
          <p:cNvPr id="26" name="Picture 25">
            <a:extLst>
              <a:ext uri="{FF2B5EF4-FFF2-40B4-BE49-F238E27FC236}">
                <a16:creationId xmlns:a16="http://schemas.microsoft.com/office/drawing/2014/main" id="{AC4A6B74-8271-46D4-A727-95FFB760D2EA}"/>
              </a:ext>
            </a:extLst>
          </p:cNvPr>
          <p:cNvPicPr>
            <a:picLocks noChangeAspect="1"/>
          </p:cNvPicPr>
          <p:nvPr/>
        </p:nvPicPr>
        <p:blipFill>
          <a:blip r:embed="rId9"/>
          <a:stretch>
            <a:fillRect/>
          </a:stretch>
        </p:blipFill>
        <p:spPr>
          <a:xfrm>
            <a:off x="431724" y="287669"/>
            <a:ext cx="1636159" cy="1183189"/>
          </a:xfrm>
          <a:prstGeom prst="rect">
            <a:avLst/>
          </a:prstGeom>
        </p:spPr>
      </p:pic>
      <p:pic>
        <p:nvPicPr>
          <p:cNvPr id="27" name="Picture 26">
            <a:extLst>
              <a:ext uri="{FF2B5EF4-FFF2-40B4-BE49-F238E27FC236}">
                <a16:creationId xmlns:a16="http://schemas.microsoft.com/office/drawing/2014/main" id="{EB2C3260-C795-4B15-9E07-895E54BED328}"/>
              </a:ext>
            </a:extLst>
          </p:cNvPr>
          <p:cNvPicPr>
            <a:picLocks noChangeAspect="1"/>
          </p:cNvPicPr>
          <p:nvPr/>
        </p:nvPicPr>
        <p:blipFill>
          <a:blip r:embed="rId10"/>
          <a:stretch>
            <a:fillRect/>
          </a:stretch>
        </p:blipFill>
        <p:spPr>
          <a:xfrm>
            <a:off x="7563364" y="4549176"/>
            <a:ext cx="1295157" cy="1944099"/>
          </a:xfrm>
          <a:prstGeom prst="rect">
            <a:avLst/>
          </a:prstGeom>
        </p:spPr>
      </p:pic>
      <p:pic>
        <p:nvPicPr>
          <p:cNvPr id="29" name="Picture 28">
            <a:extLst>
              <a:ext uri="{FF2B5EF4-FFF2-40B4-BE49-F238E27FC236}">
                <a16:creationId xmlns:a16="http://schemas.microsoft.com/office/drawing/2014/main" id="{EAEC407B-39B4-4289-ACE5-CA86ABDCA7AF}"/>
              </a:ext>
            </a:extLst>
          </p:cNvPr>
          <p:cNvPicPr>
            <a:picLocks noChangeAspect="1"/>
          </p:cNvPicPr>
          <p:nvPr/>
        </p:nvPicPr>
        <p:blipFill>
          <a:blip r:embed="rId11"/>
          <a:stretch>
            <a:fillRect/>
          </a:stretch>
        </p:blipFill>
        <p:spPr>
          <a:xfrm>
            <a:off x="7564170" y="2318806"/>
            <a:ext cx="1381055" cy="1841407"/>
          </a:xfrm>
          <a:prstGeom prst="rect">
            <a:avLst/>
          </a:prstGeom>
        </p:spPr>
      </p:pic>
      <p:pic>
        <p:nvPicPr>
          <p:cNvPr id="30" name="Picture 29">
            <a:extLst>
              <a:ext uri="{FF2B5EF4-FFF2-40B4-BE49-F238E27FC236}">
                <a16:creationId xmlns:a16="http://schemas.microsoft.com/office/drawing/2014/main" id="{1657E904-C37D-4CC0-877F-30DD5E3305EA}"/>
              </a:ext>
            </a:extLst>
          </p:cNvPr>
          <p:cNvPicPr>
            <a:picLocks noChangeAspect="1"/>
          </p:cNvPicPr>
          <p:nvPr/>
        </p:nvPicPr>
        <p:blipFill>
          <a:blip r:embed="rId12"/>
          <a:stretch>
            <a:fillRect/>
          </a:stretch>
        </p:blipFill>
        <p:spPr>
          <a:xfrm>
            <a:off x="6972158" y="160868"/>
            <a:ext cx="2001362" cy="1390595"/>
          </a:xfrm>
          <a:prstGeom prst="rect">
            <a:avLst/>
          </a:prstGeom>
        </p:spPr>
      </p:pic>
      <p:pic>
        <p:nvPicPr>
          <p:cNvPr id="32" name="Recorded Sound">
            <a:hlinkClick r:id="" action="ppaction://media"/>
            <a:extLst>
              <a:ext uri="{FF2B5EF4-FFF2-40B4-BE49-F238E27FC236}">
                <a16:creationId xmlns:a16="http://schemas.microsoft.com/office/drawing/2014/main" id="{4B459780-517A-4496-A93C-3BAB313D1709}"/>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5952653" y="817836"/>
            <a:ext cx="609600" cy="609600"/>
          </a:xfrm>
          <a:prstGeom prst="rect">
            <a:avLst/>
          </a:prstGeom>
        </p:spPr>
      </p:pic>
    </p:spTree>
    <p:extLst>
      <p:ext uri="{BB962C8B-B14F-4D97-AF65-F5344CB8AC3E}">
        <p14:creationId xmlns:p14="http://schemas.microsoft.com/office/powerpoint/2010/main" val="686963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588"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777E26-9E8E-4E0C-A8E6-1593460D7B0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926" b="4814"/>
          <a:stretch/>
        </p:blipFill>
        <p:spPr>
          <a:xfrm>
            <a:off x="3746500" y="-1"/>
            <a:ext cx="5397500" cy="6863671"/>
          </a:xfrm>
          <a:prstGeom prst="rect">
            <a:avLst/>
          </a:prstGeom>
        </p:spPr>
      </p:pic>
      <p:sp>
        <p:nvSpPr>
          <p:cNvPr id="7" name="Content Placeholder 6">
            <a:extLst>
              <a:ext uri="{FF2B5EF4-FFF2-40B4-BE49-F238E27FC236}">
                <a16:creationId xmlns:a16="http://schemas.microsoft.com/office/drawing/2014/main" id="{F42EA171-6EA6-4883-B3AB-ED11D4C6F468}"/>
              </a:ext>
            </a:extLst>
          </p:cNvPr>
          <p:cNvSpPr>
            <a:spLocks noGrp="1"/>
          </p:cNvSpPr>
          <p:nvPr>
            <p:ph idx="1"/>
          </p:nvPr>
        </p:nvSpPr>
        <p:spPr>
          <a:xfrm>
            <a:off x="546100" y="-5671"/>
            <a:ext cx="3200400" cy="6863671"/>
          </a:xfrm>
        </p:spPr>
        <p:txBody>
          <a:bodyPr>
            <a:normAutofit/>
          </a:bodyPr>
          <a:lstStyle/>
          <a:p>
            <a:pPr marL="0" indent="0">
              <a:buNone/>
            </a:pPr>
            <a:r>
              <a:rPr lang="en-GB" dirty="0"/>
              <a:t>It is useful to familiarise yourself with the assessment objectives marking criteria.</a:t>
            </a:r>
          </a:p>
          <a:p>
            <a:pPr marL="0" indent="0">
              <a:buNone/>
            </a:pPr>
            <a:endParaRPr lang="en-GB" dirty="0"/>
          </a:p>
          <a:p>
            <a:pPr marL="0" indent="0">
              <a:buNone/>
            </a:pPr>
            <a:r>
              <a:rPr lang="en-GB" dirty="0"/>
              <a:t>Look at the wording and assess yourself on where you would mark yourself under each objective.</a:t>
            </a:r>
          </a:p>
          <a:p>
            <a:pPr marL="0" indent="0">
              <a:buNone/>
            </a:pPr>
            <a:endParaRPr lang="en-GB" dirty="0"/>
          </a:p>
          <a:p>
            <a:pPr marL="0" indent="0">
              <a:buNone/>
            </a:pPr>
            <a:r>
              <a:rPr lang="en-GB" dirty="0"/>
              <a:t>This is what is used when moderating your work at the end of the course</a:t>
            </a:r>
          </a:p>
        </p:txBody>
      </p:sp>
    </p:spTree>
    <p:extLst>
      <p:ext uri="{BB962C8B-B14F-4D97-AF65-F5344CB8AC3E}">
        <p14:creationId xmlns:p14="http://schemas.microsoft.com/office/powerpoint/2010/main" val="3795012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C4862-732B-4B46-93CD-91A02F83D7E2}"/>
              </a:ext>
            </a:extLst>
          </p:cNvPr>
          <p:cNvSpPr>
            <a:spLocks noGrp="1"/>
          </p:cNvSpPr>
          <p:nvPr>
            <p:ph type="title"/>
          </p:nvPr>
        </p:nvSpPr>
        <p:spPr>
          <a:xfrm>
            <a:off x="628650" y="1"/>
            <a:ext cx="7886700" cy="927100"/>
          </a:xfrm>
        </p:spPr>
        <p:txBody>
          <a:bodyPr/>
          <a:lstStyle/>
          <a:p>
            <a:r>
              <a:rPr lang="en-GB" dirty="0"/>
              <a:t>Useful Websites/Pages to Visit</a:t>
            </a:r>
          </a:p>
        </p:txBody>
      </p:sp>
      <p:sp>
        <p:nvSpPr>
          <p:cNvPr id="3" name="Content Placeholder 2">
            <a:extLst>
              <a:ext uri="{FF2B5EF4-FFF2-40B4-BE49-F238E27FC236}">
                <a16:creationId xmlns:a16="http://schemas.microsoft.com/office/drawing/2014/main" id="{AF2C3681-69D2-411F-97A6-24C385F4392E}"/>
              </a:ext>
            </a:extLst>
          </p:cNvPr>
          <p:cNvSpPr>
            <a:spLocks noGrp="1"/>
          </p:cNvSpPr>
          <p:nvPr>
            <p:ph idx="1"/>
          </p:nvPr>
        </p:nvSpPr>
        <p:spPr>
          <a:xfrm>
            <a:off x="0" y="927101"/>
            <a:ext cx="9144000" cy="5930899"/>
          </a:xfrm>
        </p:spPr>
        <p:txBody>
          <a:bodyPr>
            <a:normAutofit lnSpcReduction="10000"/>
          </a:bodyPr>
          <a:lstStyle/>
          <a:p>
            <a:r>
              <a:rPr lang="en-GB" sz="2000" u="sng" dirty="0">
                <a:hlinkClick r:id="rId2"/>
              </a:rPr>
              <a:t>TextileArtist.org - Be inspired to create </a:t>
            </a:r>
            <a:r>
              <a:rPr lang="en-GB" sz="1800" dirty="0"/>
              <a:t>This site has numerous textile artist that might use techniques that could link to your theme. When you like an artist work, go into their own site to view galleries of other samples they have produced. </a:t>
            </a:r>
          </a:p>
          <a:p>
            <a:r>
              <a:rPr lang="en-GB" sz="1800" b="1" dirty="0"/>
              <a:t>Pinterest:</a:t>
            </a:r>
            <a:r>
              <a:rPr lang="en-GB" sz="1800" dirty="0"/>
              <a:t> There is no better way to understand what excellent work looks like than by looking up posted sketchbooks. Talented students routinely post to Pinterest and other social networking sites. Past sketchbooks can also provide inspiration for how to present your work and inspirational artists.</a:t>
            </a:r>
          </a:p>
          <a:p>
            <a:endParaRPr lang="en-GB" sz="1800" dirty="0"/>
          </a:p>
          <a:p>
            <a:r>
              <a:rPr lang="en-GB" sz="1800" b="1" dirty="0"/>
              <a:t>YouTube:</a:t>
            </a:r>
            <a:r>
              <a:rPr lang="en-GB" sz="1800" dirty="0"/>
              <a:t> This platform hosts many videos particularly interesting to GSCE textile design students. You may search the site to find students showing their work, page by page. They narrate their work in loving detail while pointing out their less noticeable features.</a:t>
            </a:r>
          </a:p>
          <a:p>
            <a:r>
              <a:rPr lang="en-GB" sz="1800" dirty="0"/>
              <a:t>Some of the best advice provided include the importance of focusing on quality rather than quantity. These students aver that you should not be afraid to experiment and even make mistakes. That way, the examiners can see your process; the steps you've taken to create your works of art. They'll impress upon you that an excellent sketchbook doesn’t have to be tidy.</a:t>
            </a:r>
          </a:p>
          <a:p>
            <a:endParaRPr lang="en-GB" sz="1800" dirty="0"/>
          </a:p>
          <a:p>
            <a:r>
              <a:rPr lang="en-GB" sz="1800" dirty="0">
                <a:hlinkClick r:id="rId3"/>
              </a:rPr>
              <a:t>The Biggest Trends Of Couture SS22 Fashion Week | British Vogue </a:t>
            </a:r>
            <a:r>
              <a:rPr lang="en-GB" sz="1800" dirty="0"/>
              <a:t>This excellent resource makes it possible for fashion lovers and students alike to discover the worlds fashion scene. Search for information on the lives and work of thousands of designers, discover where you can view important collections. Remember you are not looking at high street fashion but Haute Couture! </a:t>
            </a:r>
          </a:p>
        </p:txBody>
      </p:sp>
    </p:spTree>
    <p:extLst>
      <p:ext uri="{BB962C8B-B14F-4D97-AF65-F5344CB8AC3E}">
        <p14:creationId xmlns:p14="http://schemas.microsoft.com/office/powerpoint/2010/main" val="13107810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D6FB37B9F14E44869D9E0EF2DAF4E7" ma:contentTypeVersion="17" ma:contentTypeDescription="Create a new document." ma:contentTypeScope="" ma:versionID="96ceb983cda1d7aa542bb42955af36d5">
  <xsd:schema xmlns:xsd="http://www.w3.org/2001/XMLSchema" xmlns:xs="http://www.w3.org/2001/XMLSchema" xmlns:p="http://schemas.microsoft.com/office/2006/metadata/properties" xmlns:ns2="913b3a04-fe76-47e2-86e8-2dbb6722e609" xmlns:ns3="92e14fe5-5db3-4e84-b802-5441ea3ea674" targetNamespace="http://schemas.microsoft.com/office/2006/metadata/properties" ma:root="true" ma:fieldsID="c8cba7bb120bae750aa87ea627d01246" ns2:_="" ns3:_="">
    <xsd:import namespace="913b3a04-fe76-47e2-86e8-2dbb6722e609"/>
    <xsd:import namespace="92e14fe5-5db3-4e84-b802-5441ea3ea67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3b3a04-fe76-47e2-86e8-2dbb6722e6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c66c7601-3705-40a9-a1e1-b249fa7d7113"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2e14fe5-5db3-4e84-b802-5441ea3ea67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5d52fe9d-6a6d-453d-91fe-d254cf375b17}" ma:internalName="TaxCatchAll" ma:showField="CatchAllData" ma:web="92e14fe5-5db3-4e84-b802-5441ea3ea67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B79B5C-0AAE-49B2-AD02-26E58FDB8FE4}"/>
</file>

<file path=customXml/itemProps2.xml><?xml version="1.0" encoding="utf-8"?>
<ds:datastoreItem xmlns:ds="http://schemas.openxmlformats.org/officeDocument/2006/customXml" ds:itemID="{7E294939-E7E3-45E6-A475-C4D6222991F3}"/>
</file>

<file path=docProps/app.xml><?xml version="1.0" encoding="utf-8"?>
<Properties xmlns="http://schemas.openxmlformats.org/officeDocument/2006/extended-properties" xmlns:vt="http://schemas.openxmlformats.org/officeDocument/2006/docPropsVTypes">
  <Template>Office Theme</Template>
  <TotalTime>1054</TotalTime>
  <Words>2327</Words>
  <Application>Microsoft Office PowerPoint</Application>
  <PresentationFormat>On-screen Show (4:3)</PresentationFormat>
  <Paragraphs>276</Paragraphs>
  <Slides>7</Slides>
  <Notes>0</Notes>
  <HiddenSlides>0</HiddenSlides>
  <MMClips>6</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vt:i4>
      </vt:variant>
    </vt:vector>
  </HeadingPairs>
  <TitlesOfParts>
    <vt:vector size="14" baseType="lpstr">
      <vt:lpstr>Arial</vt:lpstr>
      <vt:lpstr>Calibri</vt:lpstr>
      <vt:lpstr>Calibri Light</vt:lpstr>
      <vt:lpstr>Tahoma</vt:lpstr>
      <vt:lpstr>Times New Roman</vt:lpstr>
      <vt:lpstr>Office Theme</vt:lpstr>
      <vt:lpstr>1_Office Theme</vt:lpstr>
      <vt:lpstr>Revision Guide</vt:lpstr>
      <vt:lpstr>PowerPoint Presentation</vt:lpstr>
      <vt:lpstr>PowerPoint Presentation</vt:lpstr>
      <vt:lpstr>PowerPoint Presentation</vt:lpstr>
      <vt:lpstr>PowerPoint Presentation</vt:lpstr>
      <vt:lpstr>PowerPoint Presentation</vt:lpstr>
      <vt:lpstr>Useful Websites/Pages to Visit</vt:lpstr>
    </vt:vector>
  </TitlesOfParts>
  <Company>St Peter's RC High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Knowledge Organiser</dc:title>
  <dc:creator>Gabrielle York</dc:creator>
  <cp:lastModifiedBy>S Gray</cp:lastModifiedBy>
  <cp:revision>89</cp:revision>
  <dcterms:created xsi:type="dcterms:W3CDTF">2020-11-18T10:29:15Z</dcterms:created>
  <dcterms:modified xsi:type="dcterms:W3CDTF">2024-02-01T15:36:47Z</dcterms:modified>
</cp:coreProperties>
</file>