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2" r:id="rId5"/>
  </p:sldMasterIdLst>
  <p:notesMasterIdLst>
    <p:notesMasterId r:id="rId12"/>
  </p:notesMasterIdLst>
  <p:sldIdLst>
    <p:sldId id="256" r:id="rId6"/>
    <p:sldId id="257" r:id="rId7"/>
    <p:sldId id="258" r:id="rId8"/>
    <p:sldId id="259" r:id="rId9"/>
    <p:sldId id="260" r:id="rId10"/>
    <p:sldId id="261"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25" autoAdjust="0"/>
    <p:restoredTop sz="93049" autoAdjust="0"/>
  </p:normalViewPr>
  <p:slideViewPr>
    <p:cSldViewPr snapToGrid="0">
      <p:cViewPr varScale="1">
        <p:scale>
          <a:sx n="76" d="100"/>
          <a:sy n="76" d="100"/>
        </p:scale>
        <p:origin x="55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theme" Target="theme/theme1.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AD3682-4DA9-4CBA-A786-3A2385977DAA}" type="datetimeFigureOut">
              <a:rPr lang="en-GB" smtClean="0"/>
              <a:t>05/02/2024</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826F67-900C-46C4-A439-B3A48640F1B0}" type="slidenum">
              <a:rPr lang="en-GB" smtClean="0"/>
              <a:t>‹#›</a:t>
            </a:fld>
            <a:endParaRPr lang="en-GB"/>
          </a:p>
        </p:txBody>
      </p:sp>
    </p:spTree>
    <p:extLst>
      <p:ext uri="{BB962C8B-B14F-4D97-AF65-F5344CB8AC3E}">
        <p14:creationId xmlns:p14="http://schemas.microsoft.com/office/powerpoint/2010/main" val="41148938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2826F67-900C-46C4-A439-B3A48640F1B0}" type="slidenum">
              <a:rPr lang="en-GB" smtClean="0"/>
              <a:t>3</a:t>
            </a:fld>
            <a:endParaRPr lang="en-GB"/>
          </a:p>
        </p:txBody>
      </p:sp>
    </p:spTree>
    <p:extLst>
      <p:ext uri="{BB962C8B-B14F-4D97-AF65-F5344CB8AC3E}">
        <p14:creationId xmlns:p14="http://schemas.microsoft.com/office/powerpoint/2010/main" val="30955102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64E3AE-5211-4AFD-9363-784A6800BD15}" type="datetimeFigureOut">
              <a:rPr lang="en-GB" smtClean="0"/>
              <a:t>05/02/2024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3C3194D-3E99-415B-B60E-2BC3FB7B0DD2}" type="slidenum">
              <a:rPr lang="en-GB" smtClean="0"/>
              <a:t>‹#›</a:t>
            </a:fld>
            <a:endParaRPr lang="en-GB"/>
          </a:p>
        </p:txBody>
      </p:sp>
    </p:spTree>
    <p:extLst>
      <p:ext uri="{BB962C8B-B14F-4D97-AF65-F5344CB8AC3E}">
        <p14:creationId xmlns:p14="http://schemas.microsoft.com/office/powerpoint/2010/main" val="11903583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64E3AE-5211-4AFD-9363-784A6800BD15}" type="datetimeFigureOut">
              <a:rPr lang="en-GB" smtClean="0"/>
              <a:t>05/02/2024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3C3194D-3E99-415B-B60E-2BC3FB7B0DD2}" type="slidenum">
              <a:rPr lang="en-GB" smtClean="0"/>
              <a:t>‹#›</a:t>
            </a:fld>
            <a:endParaRPr lang="en-GB"/>
          </a:p>
        </p:txBody>
      </p:sp>
    </p:spTree>
    <p:extLst>
      <p:ext uri="{BB962C8B-B14F-4D97-AF65-F5344CB8AC3E}">
        <p14:creationId xmlns:p14="http://schemas.microsoft.com/office/powerpoint/2010/main" val="14248313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B64E3AE-5211-4AFD-9363-784A6800BD15}" type="datetimeFigureOut">
              <a:rPr lang="en-GB" smtClean="0"/>
              <a:t>05/02/2024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3C3194D-3E99-415B-B60E-2BC3FB7B0DD2}" type="slidenum">
              <a:rPr lang="en-GB" smtClean="0"/>
              <a:t>‹#›</a:t>
            </a:fld>
            <a:endParaRPr lang="en-GB"/>
          </a:p>
        </p:txBody>
      </p:sp>
    </p:spTree>
    <p:extLst>
      <p:ext uri="{BB962C8B-B14F-4D97-AF65-F5344CB8AC3E}">
        <p14:creationId xmlns:p14="http://schemas.microsoft.com/office/powerpoint/2010/main" val="24073786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64E3AE-5211-4AFD-9363-784A6800BD15}" type="datetimeFigureOut">
              <a:rPr lang="en-GB" smtClean="0"/>
              <a:t>05/02/2024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3C3194D-3E99-415B-B60E-2BC3FB7B0DD2}" type="slidenum">
              <a:rPr lang="en-GB" smtClean="0"/>
              <a:t>‹#›</a:t>
            </a:fld>
            <a:endParaRPr lang="en-GB"/>
          </a:p>
        </p:txBody>
      </p:sp>
    </p:spTree>
    <p:extLst>
      <p:ext uri="{BB962C8B-B14F-4D97-AF65-F5344CB8AC3E}">
        <p14:creationId xmlns:p14="http://schemas.microsoft.com/office/powerpoint/2010/main" val="1974828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64E3AE-5211-4AFD-9363-784A6800BD15}" type="datetimeFigureOut">
              <a:rPr lang="en-GB" smtClean="0"/>
              <a:t>05/02/2024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3C3194D-3E99-415B-B60E-2BC3FB7B0DD2}" type="slidenum">
              <a:rPr lang="en-GB" smtClean="0"/>
              <a:t>‹#›</a:t>
            </a:fld>
            <a:endParaRPr lang="en-GB"/>
          </a:p>
        </p:txBody>
      </p:sp>
    </p:spTree>
    <p:extLst>
      <p:ext uri="{BB962C8B-B14F-4D97-AF65-F5344CB8AC3E}">
        <p14:creationId xmlns:p14="http://schemas.microsoft.com/office/powerpoint/2010/main" val="13543987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64E3AE-5211-4AFD-9363-784A6800BD15}" type="datetimeFigureOut">
              <a:rPr lang="en-GB" smtClean="0"/>
              <a:t>05/02/2024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3C3194D-3E99-415B-B60E-2BC3FB7B0DD2}" type="slidenum">
              <a:rPr lang="en-GB" smtClean="0"/>
              <a:t>‹#›</a:t>
            </a:fld>
            <a:endParaRPr lang="en-GB"/>
          </a:p>
        </p:txBody>
      </p:sp>
    </p:spTree>
    <p:extLst>
      <p:ext uri="{BB962C8B-B14F-4D97-AF65-F5344CB8AC3E}">
        <p14:creationId xmlns:p14="http://schemas.microsoft.com/office/powerpoint/2010/main" val="33773454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64E3AE-5211-4AFD-9363-784A6800BD15}" type="datetimeFigureOut">
              <a:rPr lang="en-GB" smtClean="0"/>
              <a:t>05/02/2024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3C3194D-3E99-415B-B60E-2BC3FB7B0DD2}" type="slidenum">
              <a:rPr lang="en-GB" smtClean="0"/>
              <a:t>‹#›</a:t>
            </a:fld>
            <a:endParaRPr lang="en-GB"/>
          </a:p>
        </p:txBody>
      </p:sp>
    </p:spTree>
    <p:extLst>
      <p:ext uri="{BB962C8B-B14F-4D97-AF65-F5344CB8AC3E}">
        <p14:creationId xmlns:p14="http://schemas.microsoft.com/office/powerpoint/2010/main" val="3555670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B64E3AE-5211-4AFD-9363-784A6800BD15}" type="datetimeFigureOut">
              <a:rPr lang="en-GB" smtClean="0"/>
              <a:t>05/02/2024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3C3194D-3E99-415B-B60E-2BC3FB7B0DD2}" type="slidenum">
              <a:rPr lang="en-GB" smtClean="0"/>
              <a:t>‹#›</a:t>
            </a:fld>
            <a:endParaRPr lang="en-GB"/>
          </a:p>
        </p:txBody>
      </p:sp>
    </p:spTree>
    <p:extLst>
      <p:ext uri="{BB962C8B-B14F-4D97-AF65-F5344CB8AC3E}">
        <p14:creationId xmlns:p14="http://schemas.microsoft.com/office/powerpoint/2010/main" val="42146828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B64E3AE-5211-4AFD-9363-784A6800BD15}" type="datetimeFigureOut">
              <a:rPr lang="en-GB" smtClean="0"/>
              <a:t>05/02/2024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3C3194D-3E99-415B-B60E-2BC3FB7B0DD2}" type="slidenum">
              <a:rPr lang="en-GB" smtClean="0"/>
              <a:t>‹#›</a:t>
            </a:fld>
            <a:endParaRPr lang="en-GB"/>
          </a:p>
        </p:txBody>
      </p:sp>
    </p:spTree>
    <p:extLst>
      <p:ext uri="{BB962C8B-B14F-4D97-AF65-F5344CB8AC3E}">
        <p14:creationId xmlns:p14="http://schemas.microsoft.com/office/powerpoint/2010/main" val="2640821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64E3AE-5211-4AFD-9363-784A6800BD15}" type="datetimeFigureOut">
              <a:rPr lang="en-GB" smtClean="0"/>
              <a:t>05/02/2024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3C3194D-3E99-415B-B60E-2BC3FB7B0DD2}" type="slidenum">
              <a:rPr lang="en-GB" smtClean="0"/>
              <a:t>‹#›</a:t>
            </a:fld>
            <a:endParaRPr lang="en-GB"/>
          </a:p>
        </p:txBody>
      </p:sp>
    </p:spTree>
    <p:extLst>
      <p:ext uri="{BB962C8B-B14F-4D97-AF65-F5344CB8AC3E}">
        <p14:creationId xmlns:p14="http://schemas.microsoft.com/office/powerpoint/2010/main" val="19420985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64E3AE-5211-4AFD-9363-784A6800BD15}" type="datetimeFigureOut">
              <a:rPr lang="en-GB" smtClean="0"/>
              <a:t>05/02/2024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3C3194D-3E99-415B-B60E-2BC3FB7B0DD2}" type="slidenum">
              <a:rPr lang="en-GB" smtClean="0"/>
              <a:t>‹#›</a:t>
            </a:fld>
            <a:endParaRPr lang="en-GB"/>
          </a:p>
        </p:txBody>
      </p:sp>
    </p:spTree>
    <p:extLst>
      <p:ext uri="{BB962C8B-B14F-4D97-AF65-F5344CB8AC3E}">
        <p14:creationId xmlns:p14="http://schemas.microsoft.com/office/powerpoint/2010/main" val="41464739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0CAFB-AE5B-45A4-AC4D-B5412E41C356}"/>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a:extLst>
              <a:ext uri="{FF2B5EF4-FFF2-40B4-BE49-F238E27FC236}">
                <a16:creationId xmlns:a16="http://schemas.microsoft.com/office/drawing/2014/main" id="{7E1B5EFD-B235-4F01-B2F9-434199551531}"/>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5DF6892-DC24-4437-9D91-52F8E6D1F3AC}"/>
              </a:ext>
            </a:extLst>
          </p:cNvPr>
          <p:cNvSpPr>
            <a:spLocks noGrp="1"/>
          </p:cNvSpPr>
          <p:nvPr>
            <p:ph type="dt" sz="half" idx="10"/>
          </p:nvPr>
        </p:nvSpPr>
        <p:spPr/>
        <p:txBody>
          <a:bodyPr/>
          <a:lstStyle/>
          <a:p>
            <a:fld id="{A2AF28D0-D7F1-4B6A-965D-E30353995D9F}" type="datetimeFigureOut">
              <a:rPr lang="en-GB" smtClean="0"/>
              <a:t>05/02/2024</a:t>
            </a:fld>
            <a:endParaRPr lang="en-GB"/>
          </a:p>
        </p:txBody>
      </p:sp>
      <p:sp>
        <p:nvSpPr>
          <p:cNvPr id="5" name="Footer Placeholder 4">
            <a:extLst>
              <a:ext uri="{FF2B5EF4-FFF2-40B4-BE49-F238E27FC236}">
                <a16:creationId xmlns:a16="http://schemas.microsoft.com/office/drawing/2014/main" id="{D770B3F4-B71B-4788-8902-4236F17C771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04B14CA-3085-465C-9F93-1EA5A4C4C744}"/>
              </a:ext>
            </a:extLst>
          </p:cNvPr>
          <p:cNvSpPr>
            <a:spLocks noGrp="1"/>
          </p:cNvSpPr>
          <p:nvPr>
            <p:ph type="sldNum" sz="quarter" idx="12"/>
          </p:nvPr>
        </p:nvSpPr>
        <p:spPr/>
        <p:txBody>
          <a:bodyPr/>
          <a:lstStyle/>
          <a:p>
            <a:fld id="{EFFB713F-FA01-4BBD-9F35-4FD3167F92D2}" type="slidenum">
              <a:rPr lang="en-GB" smtClean="0"/>
              <a:t>‹#›</a:t>
            </a:fld>
            <a:endParaRPr lang="en-GB"/>
          </a:p>
        </p:txBody>
      </p:sp>
    </p:spTree>
    <p:extLst>
      <p:ext uri="{BB962C8B-B14F-4D97-AF65-F5344CB8AC3E}">
        <p14:creationId xmlns:p14="http://schemas.microsoft.com/office/powerpoint/2010/main" val="11615193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966A9-EAA1-4E0A-99D8-F2D67EB3DE6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74BF5D6-C0BD-473B-ABB7-E7A95574891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C3981BB-BC59-469F-A558-C25F3E1E6341}"/>
              </a:ext>
            </a:extLst>
          </p:cNvPr>
          <p:cNvSpPr>
            <a:spLocks noGrp="1"/>
          </p:cNvSpPr>
          <p:nvPr>
            <p:ph type="dt" sz="half" idx="10"/>
          </p:nvPr>
        </p:nvSpPr>
        <p:spPr/>
        <p:txBody>
          <a:bodyPr/>
          <a:lstStyle/>
          <a:p>
            <a:fld id="{A2AF28D0-D7F1-4B6A-965D-E30353995D9F}" type="datetimeFigureOut">
              <a:rPr lang="en-GB" smtClean="0"/>
              <a:t>05/02/2024</a:t>
            </a:fld>
            <a:endParaRPr lang="en-GB"/>
          </a:p>
        </p:txBody>
      </p:sp>
      <p:sp>
        <p:nvSpPr>
          <p:cNvPr id="5" name="Footer Placeholder 4">
            <a:extLst>
              <a:ext uri="{FF2B5EF4-FFF2-40B4-BE49-F238E27FC236}">
                <a16:creationId xmlns:a16="http://schemas.microsoft.com/office/drawing/2014/main" id="{66DD6749-5CF7-4FD5-9511-82A64413600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F074615-97B1-47D2-808D-D6D918FD6155}"/>
              </a:ext>
            </a:extLst>
          </p:cNvPr>
          <p:cNvSpPr>
            <a:spLocks noGrp="1"/>
          </p:cNvSpPr>
          <p:nvPr>
            <p:ph type="sldNum" sz="quarter" idx="12"/>
          </p:nvPr>
        </p:nvSpPr>
        <p:spPr/>
        <p:txBody>
          <a:bodyPr/>
          <a:lstStyle/>
          <a:p>
            <a:fld id="{EFFB713F-FA01-4BBD-9F35-4FD3167F92D2}" type="slidenum">
              <a:rPr lang="en-GB" smtClean="0"/>
              <a:t>‹#›</a:t>
            </a:fld>
            <a:endParaRPr lang="en-GB"/>
          </a:p>
        </p:txBody>
      </p:sp>
    </p:spTree>
    <p:extLst>
      <p:ext uri="{BB962C8B-B14F-4D97-AF65-F5344CB8AC3E}">
        <p14:creationId xmlns:p14="http://schemas.microsoft.com/office/powerpoint/2010/main" val="27026390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314A9-AD29-424D-8CEB-16A98099F34C}"/>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03B5235-FC4E-454F-90E0-1D289B05EE26}"/>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E51EE05-7008-4535-8294-3EA2AC9AE3C3}"/>
              </a:ext>
            </a:extLst>
          </p:cNvPr>
          <p:cNvSpPr>
            <a:spLocks noGrp="1"/>
          </p:cNvSpPr>
          <p:nvPr>
            <p:ph type="dt" sz="half" idx="10"/>
          </p:nvPr>
        </p:nvSpPr>
        <p:spPr/>
        <p:txBody>
          <a:bodyPr/>
          <a:lstStyle/>
          <a:p>
            <a:fld id="{A2AF28D0-D7F1-4B6A-965D-E30353995D9F}" type="datetimeFigureOut">
              <a:rPr lang="en-GB" smtClean="0"/>
              <a:t>05/02/2024</a:t>
            </a:fld>
            <a:endParaRPr lang="en-GB"/>
          </a:p>
        </p:txBody>
      </p:sp>
      <p:sp>
        <p:nvSpPr>
          <p:cNvPr id="5" name="Footer Placeholder 4">
            <a:extLst>
              <a:ext uri="{FF2B5EF4-FFF2-40B4-BE49-F238E27FC236}">
                <a16:creationId xmlns:a16="http://schemas.microsoft.com/office/drawing/2014/main" id="{CA8A16D9-7FAE-4160-94D2-B458E3E8394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EE3901-FF6D-4903-B9C6-EFE79F5A33E6}"/>
              </a:ext>
            </a:extLst>
          </p:cNvPr>
          <p:cNvSpPr>
            <a:spLocks noGrp="1"/>
          </p:cNvSpPr>
          <p:nvPr>
            <p:ph type="sldNum" sz="quarter" idx="12"/>
          </p:nvPr>
        </p:nvSpPr>
        <p:spPr/>
        <p:txBody>
          <a:bodyPr/>
          <a:lstStyle/>
          <a:p>
            <a:fld id="{EFFB713F-FA01-4BBD-9F35-4FD3167F92D2}" type="slidenum">
              <a:rPr lang="en-GB" smtClean="0"/>
              <a:t>‹#›</a:t>
            </a:fld>
            <a:endParaRPr lang="en-GB"/>
          </a:p>
        </p:txBody>
      </p:sp>
    </p:spTree>
    <p:extLst>
      <p:ext uri="{BB962C8B-B14F-4D97-AF65-F5344CB8AC3E}">
        <p14:creationId xmlns:p14="http://schemas.microsoft.com/office/powerpoint/2010/main" val="6520920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9A6C2-6F72-405F-9E6F-CDB8C418896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8585A24-AEF1-4A08-8FC5-141F72A0E31C}"/>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D6C8F0C-23B4-4BAA-8C62-5DC8F6EA533E}"/>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BC23FDD-5F88-4CEA-9F6F-F550BE69CB16}"/>
              </a:ext>
            </a:extLst>
          </p:cNvPr>
          <p:cNvSpPr>
            <a:spLocks noGrp="1"/>
          </p:cNvSpPr>
          <p:nvPr>
            <p:ph type="dt" sz="half" idx="10"/>
          </p:nvPr>
        </p:nvSpPr>
        <p:spPr/>
        <p:txBody>
          <a:bodyPr/>
          <a:lstStyle/>
          <a:p>
            <a:fld id="{A2AF28D0-D7F1-4B6A-965D-E30353995D9F}" type="datetimeFigureOut">
              <a:rPr lang="en-GB" smtClean="0"/>
              <a:t>05/02/2024</a:t>
            </a:fld>
            <a:endParaRPr lang="en-GB"/>
          </a:p>
        </p:txBody>
      </p:sp>
      <p:sp>
        <p:nvSpPr>
          <p:cNvPr id="6" name="Footer Placeholder 5">
            <a:extLst>
              <a:ext uri="{FF2B5EF4-FFF2-40B4-BE49-F238E27FC236}">
                <a16:creationId xmlns:a16="http://schemas.microsoft.com/office/drawing/2014/main" id="{35EED44D-30E3-40C0-859A-09F69E708B3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936C845-617D-4C6D-8695-4E94D810D264}"/>
              </a:ext>
            </a:extLst>
          </p:cNvPr>
          <p:cNvSpPr>
            <a:spLocks noGrp="1"/>
          </p:cNvSpPr>
          <p:nvPr>
            <p:ph type="sldNum" sz="quarter" idx="12"/>
          </p:nvPr>
        </p:nvSpPr>
        <p:spPr/>
        <p:txBody>
          <a:bodyPr/>
          <a:lstStyle/>
          <a:p>
            <a:fld id="{EFFB713F-FA01-4BBD-9F35-4FD3167F92D2}" type="slidenum">
              <a:rPr lang="en-GB" smtClean="0"/>
              <a:t>‹#›</a:t>
            </a:fld>
            <a:endParaRPr lang="en-GB"/>
          </a:p>
        </p:txBody>
      </p:sp>
    </p:spTree>
    <p:extLst>
      <p:ext uri="{BB962C8B-B14F-4D97-AF65-F5344CB8AC3E}">
        <p14:creationId xmlns:p14="http://schemas.microsoft.com/office/powerpoint/2010/main" val="19881811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82AEE-8498-4D8E-819E-F60471A0A5DE}"/>
              </a:ext>
            </a:extLst>
          </p:cNvPr>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805C116-6760-426A-9D3F-CAC8868B9287}"/>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D3BD4F96-25E7-47D5-99DD-9D94DDE42B4B}"/>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6E94B00-F164-4896-A8F5-9F366F8F1DE5}"/>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3CA8DFF8-E15F-47D0-A9D1-4A0168AA9652}"/>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518CD9D-E9B2-4931-898D-581FBC95EA17}"/>
              </a:ext>
            </a:extLst>
          </p:cNvPr>
          <p:cNvSpPr>
            <a:spLocks noGrp="1"/>
          </p:cNvSpPr>
          <p:nvPr>
            <p:ph type="dt" sz="half" idx="10"/>
          </p:nvPr>
        </p:nvSpPr>
        <p:spPr/>
        <p:txBody>
          <a:bodyPr/>
          <a:lstStyle/>
          <a:p>
            <a:fld id="{A2AF28D0-D7F1-4B6A-965D-E30353995D9F}" type="datetimeFigureOut">
              <a:rPr lang="en-GB" smtClean="0"/>
              <a:t>05/02/2024</a:t>
            </a:fld>
            <a:endParaRPr lang="en-GB"/>
          </a:p>
        </p:txBody>
      </p:sp>
      <p:sp>
        <p:nvSpPr>
          <p:cNvPr id="8" name="Footer Placeholder 7">
            <a:extLst>
              <a:ext uri="{FF2B5EF4-FFF2-40B4-BE49-F238E27FC236}">
                <a16:creationId xmlns:a16="http://schemas.microsoft.com/office/drawing/2014/main" id="{96F3BCDB-7F10-44DF-BA1B-0360DE50461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E663446-10CA-470E-87D7-2A2885458024}"/>
              </a:ext>
            </a:extLst>
          </p:cNvPr>
          <p:cNvSpPr>
            <a:spLocks noGrp="1"/>
          </p:cNvSpPr>
          <p:nvPr>
            <p:ph type="sldNum" sz="quarter" idx="12"/>
          </p:nvPr>
        </p:nvSpPr>
        <p:spPr/>
        <p:txBody>
          <a:bodyPr/>
          <a:lstStyle/>
          <a:p>
            <a:fld id="{EFFB713F-FA01-4BBD-9F35-4FD3167F92D2}" type="slidenum">
              <a:rPr lang="en-GB" smtClean="0"/>
              <a:t>‹#›</a:t>
            </a:fld>
            <a:endParaRPr lang="en-GB"/>
          </a:p>
        </p:txBody>
      </p:sp>
    </p:spTree>
    <p:extLst>
      <p:ext uri="{BB962C8B-B14F-4D97-AF65-F5344CB8AC3E}">
        <p14:creationId xmlns:p14="http://schemas.microsoft.com/office/powerpoint/2010/main" val="2797680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064ED-1A97-4DEE-86F6-09CD9CE83C2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B840943-17B6-4A5D-A912-88EEBDAA4BCF}"/>
              </a:ext>
            </a:extLst>
          </p:cNvPr>
          <p:cNvSpPr>
            <a:spLocks noGrp="1"/>
          </p:cNvSpPr>
          <p:nvPr>
            <p:ph type="dt" sz="half" idx="10"/>
          </p:nvPr>
        </p:nvSpPr>
        <p:spPr/>
        <p:txBody>
          <a:bodyPr/>
          <a:lstStyle/>
          <a:p>
            <a:fld id="{A2AF28D0-D7F1-4B6A-965D-E30353995D9F}" type="datetimeFigureOut">
              <a:rPr lang="en-GB" smtClean="0"/>
              <a:t>05/02/2024</a:t>
            </a:fld>
            <a:endParaRPr lang="en-GB"/>
          </a:p>
        </p:txBody>
      </p:sp>
      <p:sp>
        <p:nvSpPr>
          <p:cNvPr id="4" name="Footer Placeholder 3">
            <a:extLst>
              <a:ext uri="{FF2B5EF4-FFF2-40B4-BE49-F238E27FC236}">
                <a16:creationId xmlns:a16="http://schemas.microsoft.com/office/drawing/2014/main" id="{F10F48C8-E6B1-4065-8AAF-5AA41BF12C8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6A47059-6F71-4849-A635-033097AA42A7}"/>
              </a:ext>
            </a:extLst>
          </p:cNvPr>
          <p:cNvSpPr>
            <a:spLocks noGrp="1"/>
          </p:cNvSpPr>
          <p:nvPr>
            <p:ph type="sldNum" sz="quarter" idx="12"/>
          </p:nvPr>
        </p:nvSpPr>
        <p:spPr/>
        <p:txBody>
          <a:bodyPr/>
          <a:lstStyle/>
          <a:p>
            <a:fld id="{EFFB713F-FA01-4BBD-9F35-4FD3167F92D2}" type="slidenum">
              <a:rPr lang="en-GB" smtClean="0"/>
              <a:t>‹#›</a:t>
            </a:fld>
            <a:endParaRPr lang="en-GB"/>
          </a:p>
        </p:txBody>
      </p:sp>
    </p:spTree>
    <p:extLst>
      <p:ext uri="{BB962C8B-B14F-4D97-AF65-F5344CB8AC3E}">
        <p14:creationId xmlns:p14="http://schemas.microsoft.com/office/powerpoint/2010/main" val="5166953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6C7FB40-1F56-4963-94AF-FDF3A64A31BC}"/>
              </a:ext>
            </a:extLst>
          </p:cNvPr>
          <p:cNvSpPr>
            <a:spLocks noGrp="1"/>
          </p:cNvSpPr>
          <p:nvPr>
            <p:ph type="dt" sz="half" idx="10"/>
          </p:nvPr>
        </p:nvSpPr>
        <p:spPr/>
        <p:txBody>
          <a:bodyPr/>
          <a:lstStyle/>
          <a:p>
            <a:fld id="{A2AF28D0-D7F1-4B6A-965D-E30353995D9F}" type="datetimeFigureOut">
              <a:rPr lang="en-GB" smtClean="0"/>
              <a:t>05/02/2024</a:t>
            </a:fld>
            <a:endParaRPr lang="en-GB"/>
          </a:p>
        </p:txBody>
      </p:sp>
      <p:sp>
        <p:nvSpPr>
          <p:cNvPr id="3" name="Footer Placeholder 2">
            <a:extLst>
              <a:ext uri="{FF2B5EF4-FFF2-40B4-BE49-F238E27FC236}">
                <a16:creationId xmlns:a16="http://schemas.microsoft.com/office/drawing/2014/main" id="{70879998-CBA3-43BE-BB2A-40247A637D3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EEFF247-755E-48A6-B9FB-EE9142897935}"/>
              </a:ext>
            </a:extLst>
          </p:cNvPr>
          <p:cNvSpPr>
            <a:spLocks noGrp="1"/>
          </p:cNvSpPr>
          <p:nvPr>
            <p:ph type="sldNum" sz="quarter" idx="12"/>
          </p:nvPr>
        </p:nvSpPr>
        <p:spPr/>
        <p:txBody>
          <a:bodyPr/>
          <a:lstStyle/>
          <a:p>
            <a:fld id="{EFFB713F-FA01-4BBD-9F35-4FD3167F92D2}" type="slidenum">
              <a:rPr lang="en-GB" smtClean="0"/>
              <a:t>‹#›</a:t>
            </a:fld>
            <a:endParaRPr lang="en-GB"/>
          </a:p>
        </p:txBody>
      </p:sp>
    </p:spTree>
    <p:extLst>
      <p:ext uri="{BB962C8B-B14F-4D97-AF65-F5344CB8AC3E}">
        <p14:creationId xmlns:p14="http://schemas.microsoft.com/office/powerpoint/2010/main" val="9074651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F481A-70F5-47A2-AC66-E8668AAB5948}"/>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2FB4C36-71AF-4236-84EB-B9E44A664FDB}"/>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7D3208D-6AE7-4CBF-852D-8F4A67DB0A0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2A47BFCB-3938-44DB-8187-B42870BCA3B9}"/>
              </a:ext>
            </a:extLst>
          </p:cNvPr>
          <p:cNvSpPr>
            <a:spLocks noGrp="1"/>
          </p:cNvSpPr>
          <p:nvPr>
            <p:ph type="dt" sz="half" idx="10"/>
          </p:nvPr>
        </p:nvSpPr>
        <p:spPr/>
        <p:txBody>
          <a:bodyPr/>
          <a:lstStyle/>
          <a:p>
            <a:fld id="{A2AF28D0-D7F1-4B6A-965D-E30353995D9F}" type="datetimeFigureOut">
              <a:rPr lang="en-GB" smtClean="0"/>
              <a:t>05/02/2024</a:t>
            </a:fld>
            <a:endParaRPr lang="en-GB"/>
          </a:p>
        </p:txBody>
      </p:sp>
      <p:sp>
        <p:nvSpPr>
          <p:cNvPr id="6" name="Footer Placeholder 5">
            <a:extLst>
              <a:ext uri="{FF2B5EF4-FFF2-40B4-BE49-F238E27FC236}">
                <a16:creationId xmlns:a16="http://schemas.microsoft.com/office/drawing/2014/main" id="{5039528F-9114-4150-8931-6FE58963723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B446384-5E14-463E-8B90-DBFE2B81D056}"/>
              </a:ext>
            </a:extLst>
          </p:cNvPr>
          <p:cNvSpPr>
            <a:spLocks noGrp="1"/>
          </p:cNvSpPr>
          <p:nvPr>
            <p:ph type="sldNum" sz="quarter" idx="12"/>
          </p:nvPr>
        </p:nvSpPr>
        <p:spPr/>
        <p:txBody>
          <a:bodyPr/>
          <a:lstStyle/>
          <a:p>
            <a:fld id="{EFFB713F-FA01-4BBD-9F35-4FD3167F92D2}" type="slidenum">
              <a:rPr lang="en-GB" smtClean="0"/>
              <a:t>‹#›</a:t>
            </a:fld>
            <a:endParaRPr lang="en-GB"/>
          </a:p>
        </p:txBody>
      </p:sp>
    </p:spTree>
    <p:extLst>
      <p:ext uri="{BB962C8B-B14F-4D97-AF65-F5344CB8AC3E}">
        <p14:creationId xmlns:p14="http://schemas.microsoft.com/office/powerpoint/2010/main" val="16452261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EF3E8-DD6B-4573-A6CE-F2D927C450D2}"/>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CEE7475-E5A6-40EA-B4AE-56D911E3DA5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5F4BBDED-1E0E-49FB-AB5C-C6F53B150725}"/>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1D59B5E9-346B-465D-A3E0-EB6203AC92F5}"/>
              </a:ext>
            </a:extLst>
          </p:cNvPr>
          <p:cNvSpPr>
            <a:spLocks noGrp="1"/>
          </p:cNvSpPr>
          <p:nvPr>
            <p:ph type="dt" sz="half" idx="10"/>
          </p:nvPr>
        </p:nvSpPr>
        <p:spPr/>
        <p:txBody>
          <a:bodyPr/>
          <a:lstStyle/>
          <a:p>
            <a:fld id="{A2AF28D0-D7F1-4B6A-965D-E30353995D9F}" type="datetimeFigureOut">
              <a:rPr lang="en-GB" smtClean="0"/>
              <a:t>05/02/2024</a:t>
            </a:fld>
            <a:endParaRPr lang="en-GB"/>
          </a:p>
        </p:txBody>
      </p:sp>
      <p:sp>
        <p:nvSpPr>
          <p:cNvPr id="6" name="Footer Placeholder 5">
            <a:extLst>
              <a:ext uri="{FF2B5EF4-FFF2-40B4-BE49-F238E27FC236}">
                <a16:creationId xmlns:a16="http://schemas.microsoft.com/office/drawing/2014/main" id="{8CC94183-EC1D-447E-A86A-7618D3491C6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40EB32D-FA22-415B-9220-CCDBA3DE9031}"/>
              </a:ext>
            </a:extLst>
          </p:cNvPr>
          <p:cNvSpPr>
            <a:spLocks noGrp="1"/>
          </p:cNvSpPr>
          <p:nvPr>
            <p:ph type="sldNum" sz="quarter" idx="12"/>
          </p:nvPr>
        </p:nvSpPr>
        <p:spPr/>
        <p:txBody>
          <a:bodyPr/>
          <a:lstStyle/>
          <a:p>
            <a:fld id="{EFFB713F-FA01-4BBD-9F35-4FD3167F92D2}" type="slidenum">
              <a:rPr lang="en-GB" smtClean="0"/>
              <a:t>‹#›</a:t>
            </a:fld>
            <a:endParaRPr lang="en-GB"/>
          </a:p>
        </p:txBody>
      </p:sp>
    </p:spTree>
    <p:extLst>
      <p:ext uri="{BB962C8B-B14F-4D97-AF65-F5344CB8AC3E}">
        <p14:creationId xmlns:p14="http://schemas.microsoft.com/office/powerpoint/2010/main" val="38543288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1DAF0-547C-410B-B439-C4530799970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3AD84E9-65CD-413D-8064-45A68D27114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1B24631-9E7C-497D-A14B-FD69CBD745AA}"/>
              </a:ext>
            </a:extLst>
          </p:cNvPr>
          <p:cNvSpPr>
            <a:spLocks noGrp="1"/>
          </p:cNvSpPr>
          <p:nvPr>
            <p:ph type="dt" sz="half" idx="10"/>
          </p:nvPr>
        </p:nvSpPr>
        <p:spPr/>
        <p:txBody>
          <a:bodyPr/>
          <a:lstStyle/>
          <a:p>
            <a:fld id="{A2AF28D0-D7F1-4B6A-965D-E30353995D9F}" type="datetimeFigureOut">
              <a:rPr lang="en-GB" smtClean="0"/>
              <a:t>05/02/2024</a:t>
            </a:fld>
            <a:endParaRPr lang="en-GB"/>
          </a:p>
        </p:txBody>
      </p:sp>
      <p:sp>
        <p:nvSpPr>
          <p:cNvPr id="5" name="Footer Placeholder 4">
            <a:extLst>
              <a:ext uri="{FF2B5EF4-FFF2-40B4-BE49-F238E27FC236}">
                <a16:creationId xmlns:a16="http://schemas.microsoft.com/office/drawing/2014/main" id="{2FF4575D-4F63-44D4-A1D4-87AA640145E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BF18852-1F64-443B-90DE-0DF14F6B5AED}"/>
              </a:ext>
            </a:extLst>
          </p:cNvPr>
          <p:cNvSpPr>
            <a:spLocks noGrp="1"/>
          </p:cNvSpPr>
          <p:nvPr>
            <p:ph type="sldNum" sz="quarter" idx="12"/>
          </p:nvPr>
        </p:nvSpPr>
        <p:spPr/>
        <p:txBody>
          <a:bodyPr/>
          <a:lstStyle/>
          <a:p>
            <a:fld id="{EFFB713F-FA01-4BBD-9F35-4FD3167F92D2}" type="slidenum">
              <a:rPr lang="en-GB" smtClean="0"/>
              <a:t>‹#›</a:t>
            </a:fld>
            <a:endParaRPr lang="en-GB"/>
          </a:p>
        </p:txBody>
      </p:sp>
    </p:spTree>
    <p:extLst>
      <p:ext uri="{BB962C8B-B14F-4D97-AF65-F5344CB8AC3E}">
        <p14:creationId xmlns:p14="http://schemas.microsoft.com/office/powerpoint/2010/main" val="31226748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638032-0C3D-4146-B3F1-0344C05B65F5}"/>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0EA5E02-52E1-4B59-A9CE-11D934DFA11A}"/>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8A0EE5E-972B-463A-95AD-D5604F6894CF}"/>
              </a:ext>
            </a:extLst>
          </p:cNvPr>
          <p:cNvSpPr>
            <a:spLocks noGrp="1"/>
          </p:cNvSpPr>
          <p:nvPr>
            <p:ph type="dt" sz="half" idx="10"/>
          </p:nvPr>
        </p:nvSpPr>
        <p:spPr/>
        <p:txBody>
          <a:bodyPr/>
          <a:lstStyle/>
          <a:p>
            <a:fld id="{A2AF28D0-D7F1-4B6A-965D-E30353995D9F}" type="datetimeFigureOut">
              <a:rPr lang="en-GB" smtClean="0"/>
              <a:t>05/02/2024</a:t>
            </a:fld>
            <a:endParaRPr lang="en-GB"/>
          </a:p>
        </p:txBody>
      </p:sp>
      <p:sp>
        <p:nvSpPr>
          <p:cNvPr id="5" name="Footer Placeholder 4">
            <a:extLst>
              <a:ext uri="{FF2B5EF4-FFF2-40B4-BE49-F238E27FC236}">
                <a16:creationId xmlns:a16="http://schemas.microsoft.com/office/drawing/2014/main" id="{4F52FBDC-C42E-490E-A37B-06C0A7E5D7B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F18E198-46D1-4DB8-98E0-DB1E5DEC1742}"/>
              </a:ext>
            </a:extLst>
          </p:cNvPr>
          <p:cNvSpPr>
            <a:spLocks noGrp="1"/>
          </p:cNvSpPr>
          <p:nvPr>
            <p:ph type="sldNum" sz="quarter" idx="12"/>
          </p:nvPr>
        </p:nvSpPr>
        <p:spPr/>
        <p:txBody>
          <a:bodyPr/>
          <a:lstStyle/>
          <a:p>
            <a:fld id="{EFFB713F-FA01-4BBD-9F35-4FD3167F92D2}" type="slidenum">
              <a:rPr lang="en-GB" smtClean="0"/>
              <a:t>‹#›</a:t>
            </a:fld>
            <a:endParaRPr lang="en-GB"/>
          </a:p>
        </p:txBody>
      </p:sp>
    </p:spTree>
    <p:extLst>
      <p:ext uri="{BB962C8B-B14F-4D97-AF65-F5344CB8AC3E}">
        <p14:creationId xmlns:p14="http://schemas.microsoft.com/office/powerpoint/2010/main" val="19159961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64E3AE-5211-4AFD-9363-784A6800BD15}" type="datetimeFigureOut">
              <a:rPr lang="en-GB" smtClean="0"/>
              <a:t>05/02/2024</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C3194D-3E99-415B-B60E-2BC3FB7B0DD2}" type="slidenum">
              <a:rPr lang="en-GB" smtClean="0"/>
              <a:t>‹#›</a:t>
            </a:fld>
            <a:endParaRPr lang="en-GB"/>
          </a:p>
        </p:txBody>
      </p:sp>
    </p:spTree>
    <p:extLst>
      <p:ext uri="{BB962C8B-B14F-4D97-AF65-F5344CB8AC3E}">
        <p14:creationId xmlns:p14="http://schemas.microsoft.com/office/powerpoint/2010/main" val="18120599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51A840E-81D8-419D-B411-7E52619292C0}"/>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43CBAF2-D49C-4D97-A4FE-D99C3B4B4C08}"/>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85A5861-8AD7-42A5-8A09-86E411C56CD8}"/>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2AF28D0-D7F1-4B6A-965D-E30353995D9F}" type="datetimeFigureOut">
              <a:rPr lang="en-GB" smtClean="0"/>
              <a:t>05/02/2024</a:t>
            </a:fld>
            <a:endParaRPr lang="en-GB"/>
          </a:p>
        </p:txBody>
      </p:sp>
      <p:sp>
        <p:nvSpPr>
          <p:cNvPr id="5" name="Footer Placeholder 4">
            <a:extLst>
              <a:ext uri="{FF2B5EF4-FFF2-40B4-BE49-F238E27FC236}">
                <a16:creationId xmlns:a16="http://schemas.microsoft.com/office/drawing/2014/main" id="{91AAC5ED-55B6-4EE5-892C-7CB4F5D1F1CC}"/>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1BF80E1-3718-4BE0-B7B1-ED5945603CD7}"/>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FFB713F-FA01-4BBD-9F35-4FD3167F92D2}" type="slidenum">
              <a:rPr lang="en-GB" smtClean="0"/>
              <a:t>‹#›</a:t>
            </a:fld>
            <a:endParaRPr lang="en-GB"/>
          </a:p>
        </p:txBody>
      </p:sp>
    </p:spTree>
    <p:extLst>
      <p:ext uri="{BB962C8B-B14F-4D97-AF65-F5344CB8AC3E}">
        <p14:creationId xmlns:p14="http://schemas.microsoft.com/office/powerpoint/2010/main" val="907814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jpeg"/><Relationship Id="rId9" Type="http://schemas.openxmlformats.org/officeDocument/2006/relationships/image" Target="../media/image8.jpeg"/><Relationship Id="rId14"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8.png"/><Relationship Id="rId11" Type="http://schemas.openxmlformats.org/officeDocument/2006/relationships/image" Target="../media/image23.png"/><Relationship Id="rId5" Type="http://schemas.microsoft.com/office/2007/relationships/hdphoto" Target="../media/hdphoto1.wdp"/><Relationship Id="rId15" Type="http://schemas.openxmlformats.org/officeDocument/2006/relationships/image" Target="../media/image27.png"/><Relationship Id="rId10" Type="http://schemas.openxmlformats.org/officeDocument/2006/relationships/image" Target="../media/image22.png"/><Relationship Id="rId4" Type="http://schemas.openxmlformats.org/officeDocument/2006/relationships/image" Target="../media/image17.png"/><Relationship Id="rId9" Type="http://schemas.openxmlformats.org/officeDocument/2006/relationships/image" Target="../media/image21.png"/><Relationship Id="rId14" Type="http://schemas.openxmlformats.org/officeDocument/2006/relationships/image" Target="../media/image26.png"/></Relationships>
</file>

<file path=ppt/slides/_rels/slide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47627-D88E-4AA3-8CBA-E8ACD158E4C1}"/>
              </a:ext>
            </a:extLst>
          </p:cNvPr>
          <p:cNvSpPr>
            <a:spLocks noGrp="1"/>
          </p:cNvSpPr>
          <p:nvPr>
            <p:ph type="ctrTitle"/>
          </p:nvPr>
        </p:nvSpPr>
        <p:spPr/>
        <p:txBody>
          <a:bodyPr>
            <a:normAutofit/>
          </a:bodyPr>
          <a:lstStyle/>
          <a:p>
            <a:r>
              <a:rPr lang="en-GB" sz="8000" dirty="0"/>
              <a:t>Revision Guide</a:t>
            </a:r>
          </a:p>
        </p:txBody>
      </p:sp>
      <p:sp>
        <p:nvSpPr>
          <p:cNvPr id="3" name="Subtitle 2">
            <a:extLst>
              <a:ext uri="{FF2B5EF4-FFF2-40B4-BE49-F238E27FC236}">
                <a16:creationId xmlns:a16="http://schemas.microsoft.com/office/drawing/2014/main" id="{66E686EB-65D8-4050-B189-2086DA1677AB}"/>
              </a:ext>
            </a:extLst>
          </p:cNvPr>
          <p:cNvSpPr>
            <a:spLocks noGrp="1"/>
          </p:cNvSpPr>
          <p:nvPr>
            <p:ph type="subTitle" idx="1"/>
          </p:nvPr>
        </p:nvSpPr>
        <p:spPr/>
        <p:txBody>
          <a:bodyPr>
            <a:normAutofit/>
          </a:bodyPr>
          <a:lstStyle/>
          <a:p>
            <a:r>
              <a:rPr lang="en-GB" sz="3600" dirty="0"/>
              <a:t>Year 11</a:t>
            </a:r>
          </a:p>
          <a:p>
            <a:r>
              <a:rPr lang="en-GB" sz="3600" dirty="0"/>
              <a:t>GCSE Art &amp; Design</a:t>
            </a:r>
          </a:p>
        </p:txBody>
      </p:sp>
    </p:spTree>
    <p:extLst>
      <p:ext uri="{BB962C8B-B14F-4D97-AF65-F5344CB8AC3E}">
        <p14:creationId xmlns:p14="http://schemas.microsoft.com/office/powerpoint/2010/main" val="7842382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9144000" cy="6858000"/>
          </a:xfrm>
          <a:prstGeom prst="rect">
            <a:avLst/>
          </a:prstGeom>
        </p:spPr>
      </p:pic>
      <p:sp>
        <p:nvSpPr>
          <p:cNvPr id="5" name="TextBox 4"/>
          <p:cNvSpPr txBox="1"/>
          <p:nvPr/>
        </p:nvSpPr>
        <p:spPr>
          <a:xfrm>
            <a:off x="85725" y="6060"/>
            <a:ext cx="1828800" cy="461665"/>
          </a:xfrm>
          <a:prstGeom prst="rect">
            <a:avLst/>
          </a:prstGeom>
          <a:solidFill>
            <a:schemeClr val="bg1"/>
          </a:solidFill>
        </p:spPr>
        <p:txBody>
          <a:bodyPr wrap="square" rtlCol="0">
            <a:spAutoFit/>
          </a:bodyPr>
          <a:lstStyle/>
          <a:p>
            <a:pPr algn="ctr"/>
            <a:r>
              <a:rPr lang="en-GB" sz="2400" dirty="0">
                <a:latin typeface="Comic Sans MS" panose="030F0702030302020204" pitchFamily="66" charset="0"/>
              </a:rPr>
              <a:t>GCSE Art</a:t>
            </a:r>
          </a:p>
        </p:txBody>
      </p:sp>
      <p:sp>
        <p:nvSpPr>
          <p:cNvPr id="6" name="TextBox 5"/>
          <p:cNvSpPr txBox="1"/>
          <p:nvPr/>
        </p:nvSpPr>
        <p:spPr>
          <a:xfrm>
            <a:off x="76200" y="501491"/>
            <a:ext cx="1838325" cy="830997"/>
          </a:xfrm>
          <a:prstGeom prst="rect">
            <a:avLst/>
          </a:prstGeom>
          <a:solidFill>
            <a:schemeClr val="bg1"/>
          </a:solidFill>
        </p:spPr>
        <p:txBody>
          <a:bodyPr wrap="square" rtlCol="0">
            <a:spAutoFit/>
          </a:bodyPr>
          <a:lstStyle/>
          <a:p>
            <a:pPr algn="ctr"/>
            <a:r>
              <a:rPr lang="en-GB" sz="1200" dirty="0">
                <a:latin typeface="Comic Sans MS" panose="030F0702030302020204" pitchFamily="66" charset="0"/>
              </a:rPr>
              <a:t>Theses are the skills and facts you need to know throughout your GCSE Art &amp; Design.</a:t>
            </a:r>
          </a:p>
        </p:txBody>
      </p:sp>
      <p:pic>
        <p:nvPicPr>
          <p:cNvPr id="8" name="Picture 7"/>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981826" y="11409"/>
            <a:ext cx="1247775" cy="1197864"/>
          </a:xfrm>
          <a:prstGeom prst="rect">
            <a:avLst/>
          </a:prstGeom>
        </p:spPr>
      </p:pic>
      <p:pic>
        <p:nvPicPr>
          <p:cNvPr id="10" name="Picture 9"/>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991040" y="1220682"/>
            <a:ext cx="1245577" cy="809625"/>
          </a:xfrm>
          <a:prstGeom prst="rect">
            <a:avLst/>
          </a:prstGeom>
        </p:spPr>
      </p:pic>
      <p:pic>
        <p:nvPicPr>
          <p:cNvPr id="11" name="Picture 10"/>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89796" y="6432221"/>
            <a:ext cx="1817898" cy="390525"/>
          </a:xfrm>
          <a:prstGeom prst="rect">
            <a:avLst/>
          </a:prstGeom>
        </p:spPr>
      </p:pic>
      <p:sp>
        <p:nvSpPr>
          <p:cNvPr id="12" name="TextBox 11"/>
          <p:cNvSpPr txBox="1"/>
          <p:nvPr/>
        </p:nvSpPr>
        <p:spPr>
          <a:xfrm>
            <a:off x="89796" y="6016723"/>
            <a:ext cx="1817898" cy="415498"/>
          </a:xfrm>
          <a:prstGeom prst="rect">
            <a:avLst/>
          </a:prstGeom>
          <a:solidFill>
            <a:schemeClr val="bg1"/>
          </a:solidFill>
        </p:spPr>
        <p:txBody>
          <a:bodyPr wrap="square" rtlCol="0">
            <a:spAutoFit/>
          </a:bodyPr>
          <a:lstStyle/>
          <a:p>
            <a:pPr algn="ctr"/>
            <a:r>
              <a:rPr lang="en-GB" sz="1100" dirty="0">
                <a:latin typeface="Comic Sans MS" panose="030F0702030302020204" pitchFamily="66" charset="0"/>
              </a:rPr>
              <a:t>Harmonious/Analogous</a:t>
            </a:r>
          </a:p>
          <a:p>
            <a:r>
              <a:rPr lang="en-GB" sz="500" dirty="0">
                <a:latin typeface="Comic Sans MS" panose="030F0702030302020204" pitchFamily="66" charset="0"/>
              </a:rPr>
              <a:t>Colours that appear next to each other on the colour wheel. These colours make it easier to blend.</a:t>
            </a:r>
          </a:p>
        </p:txBody>
      </p:sp>
      <p:pic>
        <p:nvPicPr>
          <p:cNvPr id="13" name="Picture 12"/>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89796" y="5467788"/>
            <a:ext cx="1817897" cy="273823"/>
          </a:xfrm>
          <a:prstGeom prst="rect">
            <a:avLst/>
          </a:prstGeom>
        </p:spPr>
      </p:pic>
      <p:pic>
        <p:nvPicPr>
          <p:cNvPr id="14" name="Picture 13"/>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89797" y="5749454"/>
            <a:ext cx="1817897" cy="260530"/>
          </a:xfrm>
          <a:prstGeom prst="rect">
            <a:avLst/>
          </a:prstGeom>
        </p:spPr>
      </p:pic>
      <p:pic>
        <p:nvPicPr>
          <p:cNvPr id="15" name="Picture 14"/>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1988657" y="2198983"/>
            <a:ext cx="1242061" cy="695554"/>
          </a:xfrm>
          <a:prstGeom prst="rect">
            <a:avLst/>
          </a:prstGeom>
        </p:spPr>
      </p:pic>
      <p:sp>
        <p:nvSpPr>
          <p:cNvPr id="16" name="TextBox 15"/>
          <p:cNvSpPr txBox="1"/>
          <p:nvPr/>
        </p:nvSpPr>
        <p:spPr>
          <a:xfrm>
            <a:off x="1988658" y="2041716"/>
            <a:ext cx="1242061" cy="261610"/>
          </a:xfrm>
          <a:prstGeom prst="rect">
            <a:avLst/>
          </a:prstGeom>
          <a:solidFill>
            <a:schemeClr val="bg1"/>
          </a:solidFill>
        </p:spPr>
        <p:txBody>
          <a:bodyPr wrap="square" rtlCol="0">
            <a:spAutoFit/>
          </a:bodyPr>
          <a:lstStyle/>
          <a:p>
            <a:pPr algn="ctr"/>
            <a:r>
              <a:rPr lang="en-GB" sz="1100" dirty="0">
                <a:latin typeface="Comic Sans MS" panose="030F0702030302020204" pitchFamily="66" charset="0"/>
              </a:rPr>
              <a:t>Monochromatic</a:t>
            </a:r>
          </a:p>
        </p:txBody>
      </p:sp>
      <p:pic>
        <p:nvPicPr>
          <p:cNvPr id="2" name="Picture 1"/>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89796" y="1349761"/>
            <a:ext cx="1824729" cy="4099218"/>
          </a:xfrm>
          <a:prstGeom prst="rect">
            <a:avLst/>
          </a:prstGeom>
        </p:spPr>
      </p:pic>
      <p:graphicFrame>
        <p:nvGraphicFramePr>
          <p:cNvPr id="18" name="Table 17"/>
          <p:cNvGraphicFramePr>
            <a:graphicFrameLocks noGrp="1"/>
          </p:cNvGraphicFramePr>
          <p:nvPr>
            <p:extLst>
              <p:ext uri="{D42A27DB-BD31-4B8C-83A1-F6EECF244321}">
                <p14:modId xmlns:p14="http://schemas.microsoft.com/office/powerpoint/2010/main" val="253809231"/>
              </p:ext>
            </p:extLst>
          </p:nvPr>
        </p:nvGraphicFramePr>
        <p:xfrm>
          <a:off x="1981826" y="2756514"/>
          <a:ext cx="7072377" cy="4073242"/>
        </p:xfrm>
        <a:graphic>
          <a:graphicData uri="http://schemas.openxmlformats.org/drawingml/2006/table">
            <a:tbl>
              <a:tblPr firstRow="1" bandRow="1">
                <a:tableStyleId>{3C2FFA5D-87B4-456A-9821-1D502468CF0F}</a:tableStyleId>
              </a:tblPr>
              <a:tblGrid>
                <a:gridCol w="761374">
                  <a:extLst>
                    <a:ext uri="{9D8B030D-6E8A-4147-A177-3AD203B41FA5}">
                      <a16:colId xmlns:a16="http://schemas.microsoft.com/office/drawing/2014/main" val="4193521902"/>
                    </a:ext>
                  </a:extLst>
                </a:gridCol>
                <a:gridCol w="6311003">
                  <a:extLst>
                    <a:ext uri="{9D8B030D-6E8A-4147-A177-3AD203B41FA5}">
                      <a16:colId xmlns:a16="http://schemas.microsoft.com/office/drawing/2014/main" val="2566815716"/>
                    </a:ext>
                  </a:extLst>
                </a:gridCol>
              </a:tblGrid>
              <a:tr h="354682">
                <a:tc gridSpan="2">
                  <a:txBody>
                    <a:bodyPr/>
                    <a:lstStyle/>
                    <a:p>
                      <a:pPr algn="ctr"/>
                      <a:r>
                        <a:rPr lang="en-GB" sz="1200" dirty="0">
                          <a:solidFill>
                            <a:schemeClr val="tx1"/>
                          </a:solidFill>
                          <a:latin typeface="Comic Sans MS" panose="030F0702030302020204" pitchFamily="66" charset="0"/>
                        </a:rPr>
                        <a:t>How to effectively annotate &amp; evaluate in Art &amp; Design</a:t>
                      </a:r>
                    </a:p>
                  </a:txBody>
                  <a:tcPr anchor="ctr">
                    <a:lnB w="12700" cap="flat" cmpd="sng" algn="ctr">
                      <a:solidFill>
                        <a:schemeClr val="accent1"/>
                      </a:solidFill>
                      <a:prstDash val="solid"/>
                      <a:round/>
                      <a:headEnd type="none" w="med" len="med"/>
                      <a:tailEnd type="none" w="med" len="med"/>
                    </a:lnB>
                    <a:solidFill>
                      <a:schemeClr val="accent1">
                        <a:lumMod val="20000"/>
                        <a:lumOff val="80000"/>
                      </a:schemeClr>
                    </a:solidFill>
                  </a:tcPr>
                </a:tc>
                <a:tc hMerge="1">
                  <a:txBody>
                    <a:bodyPr/>
                    <a:lstStyle/>
                    <a:p>
                      <a:endParaRPr lang="en-GB" dirty="0"/>
                    </a:p>
                  </a:txBody>
                  <a:tcPr>
                    <a:lnL w="12700" cap="flat" cmpd="sng" algn="ctr">
                      <a:solidFill>
                        <a:schemeClr val="accent1"/>
                      </a:solidFill>
                      <a:prstDash val="solid"/>
                      <a:round/>
                      <a:headEnd type="none" w="med" len="med"/>
                      <a:tailEnd type="none" w="med" len="med"/>
                    </a:lnL>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4138999213"/>
                  </a:ext>
                </a:extLst>
              </a:tr>
              <a:tr h="260171">
                <a:tc>
                  <a:txBody>
                    <a:bodyPr/>
                    <a:lstStyle/>
                    <a:p>
                      <a:r>
                        <a:rPr lang="en-GB" sz="1100" dirty="0">
                          <a:latin typeface="Comic Sans MS" panose="030F0702030302020204" pitchFamily="66" charset="0"/>
                        </a:rPr>
                        <a:t>Artist and their work</a:t>
                      </a:r>
                    </a:p>
                  </a:txBody>
                  <a:tcPr>
                    <a:lnT w="12700" cap="flat" cmpd="sng" algn="ctr">
                      <a:solidFill>
                        <a:schemeClr val="accent1"/>
                      </a:solidFill>
                      <a:prstDash val="solid"/>
                      <a:round/>
                      <a:headEnd type="none" w="med" len="med"/>
                      <a:tailEnd type="none" w="med" len="med"/>
                    </a:lnT>
                    <a:solidFill>
                      <a:schemeClr val="accent1">
                        <a:lumMod val="20000"/>
                        <a:lumOff val="80000"/>
                      </a:schemeClr>
                    </a:solidFill>
                  </a:tcPr>
                </a:tc>
                <a:tc>
                  <a:txBody>
                    <a:bodyPr/>
                    <a:lstStyle/>
                    <a:p>
                      <a:r>
                        <a:rPr lang="en-GB" sz="1100" dirty="0">
                          <a:latin typeface="Comic Sans MS" panose="030F0702030302020204" pitchFamily="66" charset="0"/>
                        </a:rPr>
                        <a:t>Who are your chosen artists, art movements and artworks?</a:t>
                      </a:r>
                    </a:p>
                    <a:p>
                      <a:r>
                        <a:rPr lang="en-GB" sz="1100" dirty="0">
                          <a:latin typeface="Comic Sans MS" panose="030F0702030302020204" pitchFamily="66" charset="0"/>
                        </a:rPr>
                        <a:t>What are your opinions of these artworks and how did they influence you?</a:t>
                      </a:r>
                    </a:p>
                    <a:p>
                      <a:r>
                        <a:rPr lang="en-GB" sz="1100" dirty="0">
                          <a:latin typeface="Comic Sans MS" panose="030F0702030302020204" pitchFamily="66" charset="0"/>
                        </a:rPr>
                        <a:t>What did you learn about the way the artists used materials and techniques to communicate their ideas?</a:t>
                      </a:r>
                    </a:p>
                    <a:p>
                      <a:r>
                        <a:rPr lang="en-GB" sz="1100" dirty="0">
                          <a:latin typeface="Comic Sans MS" panose="030F0702030302020204" pitchFamily="66" charset="0"/>
                        </a:rPr>
                        <a:t>In what ways did social influences and cultural influences impact on the artworks?</a:t>
                      </a:r>
                    </a:p>
                    <a:p>
                      <a:r>
                        <a:rPr lang="en-GB" sz="1100" dirty="0">
                          <a:latin typeface="Comic Sans MS" panose="030F0702030302020204" pitchFamily="66" charset="0"/>
                        </a:rPr>
                        <a:t>How did you use aspects of this knowledge in your own work?</a:t>
                      </a:r>
                    </a:p>
                  </a:txBody>
                  <a:tcPr>
                    <a:lnT w="12700" cap="flat" cmpd="sng" algn="ctr">
                      <a:solidFill>
                        <a:schemeClr val="accent1"/>
                      </a:solidFill>
                      <a:prstDash val="solid"/>
                      <a:round/>
                      <a:headEnd type="none" w="med" len="med"/>
                      <a:tailEnd type="none" w="med" len="med"/>
                    </a:lnT>
                    <a:solidFill>
                      <a:schemeClr val="bg1"/>
                    </a:solidFill>
                  </a:tcPr>
                </a:tc>
                <a:extLst>
                  <a:ext uri="{0D108BD9-81ED-4DB2-BD59-A6C34878D82A}">
                    <a16:rowId xmlns:a16="http://schemas.microsoft.com/office/drawing/2014/main" val="864579257"/>
                  </a:ext>
                </a:extLst>
              </a:tr>
              <a:tr h="260171">
                <a:tc>
                  <a:txBody>
                    <a:bodyPr/>
                    <a:lstStyle/>
                    <a:p>
                      <a:r>
                        <a:rPr lang="en-GB" sz="1100" dirty="0">
                          <a:latin typeface="Comic Sans MS" panose="030F0702030302020204" pitchFamily="66" charset="0"/>
                        </a:rPr>
                        <a:t>Your ideas</a:t>
                      </a:r>
                    </a:p>
                  </a:txBody>
                  <a:tcPr>
                    <a:solidFill>
                      <a:schemeClr val="accent1">
                        <a:lumMod val="20000"/>
                        <a:lumOff val="80000"/>
                      </a:schemeClr>
                    </a:solidFill>
                  </a:tcPr>
                </a:tc>
                <a:tc>
                  <a:txBody>
                    <a:bodyPr/>
                    <a:lstStyle/>
                    <a:p>
                      <a:r>
                        <a:rPr lang="en-GB" sz="1100" baseline="0" dirty="0">
                          <a:latin typeface="Comic Sans MS" panose="030F0702030302020204" pitchFamily="66" charset="0"/>
                        </a:rPr>
                        <a:t>What was the theme of your project?</a:t>
                      </a:r>
                    </a:p>
                    <a:p>
                      <a:r>
                        <a:rPr lang="en-GB" sz="1100" baseline="0" dirty="0">
                          <a:latin typeface="Comic Sans MS" panose="030F0702030302020204" pitchFamily="66" charset="0"/>
                        </a:rPr>
                        <a:t>What subject matter, materials and techniques did you select?</a:t>
                      </a:r>
                    </a:p>
                    <a:p>
                      <a:r>
                        <a:rPr lang="en-GB" sz="1100" baseline="0" dirty="0">
                          <a:latin typeface="Comic Sans MS" panose="030F0702030302020204" pitchFamily="66" charset="0"/>
                        </a:rPr>
                        <a:t>How did you develop and improve your compositional ideas?</a:t>
                      </a:r>
                    </a:p>
                    <a:p>
                      <a:r>
                        <a:rPr lang="en-GB" sz="1100" baseline="0" dirty="0">
                          <a:latin typeface="Comic Sans MS" panose="030F0702030302020204" pitchFamily="66" charset="0"/>
                        </a:rPr>
                        <a:t>What were the challenges and how did you respond to them?</a:t>
                      </a:r>
                    </a:p>
                  </a:txBody>
                  <a:tcPr>
                    <a:solidFill>
                      <a:schemeClr val="bg1"/>
                    </a:solidFill>
                  </a:tcPr>
                </a:tc>
                <a:extLst>
                  <a:ext uri="{0D108BD9-81ED-4DB2-BD59-A6C34878D82A}">
                    <a16:rowId xmlns:a16="http://schemas.microsoft.com/office/drawing/2014/main" val="1385885384"/>
                  </a:ext>
                </a:extLst>
              </a:tr>
              <a:tr h="260171">
                <a:tc>
                  <a:txBody>
                    <a:bodyPr/>
                    <a:lstStyle/>
                    <a:p>
                      <a:r>
                        <a:rPr lang="en-GB" sz="1100" dirty="0">
                          <a:latin typeface="Comic Sans MS" panose="030F0702030302020204" pitchFamily="66" charset="0"/>
                        </a:rPr>
                        <a:t>Review &amp; reflect on your process</a:t>
                      </a:r>
                    </a:p>
                  </a:txBody>
                  <a:tcPr>
                    <a:solidFill>
                      <a:schemeClr val="accent1">
                        <a:lumMod val="20000"/>
                        <a:lumOff val="80000"/>
                      </a:schemeClr>
                    </a:solidFill>
                  </a:tcPr>
                </a:tc>
                <a:tc>
                  <a:txBody>
                    <a:bodyPr/>
                    <a:lstStyle/>
                    <a:p>
                      <a:r>
                        <a:rPr lang="en-GB" sz="1100" dirty="0">
                          <a:latin typeface="Comic Sans MS" panose="030F0702030302020204" pitchFamily="66" charset="0"/>
                        </a:rPr>
                        <a:t>What do you think about your development work?</a:t>
                      </a:r>
                    </a:p>
                    <a:p>
                      <a:r>
                        <a:rPr lang="en-GB" sz="1100" dirty="0">
                          <a:latin typeface="Comic Sans MS" panose="030F0702030302020204" pitchFamily="66" charset="0"/>
                        </a:rPr>
                        <a:t>How well did you respond to your theme?</a:t>
                      </a:r>
                    </a:p>
                    <a:p>
                      <a:r>
                        <a:rPr lang="en-GB" sz="1100" dirty="0">
                          <a:latin typeface="Comic Sans MS" panose="030F0702030302020204" pitchFamily="66" charset="0"/>
                        </a:rPr>
                        <a:t>How did your work change through the project?</a:t>
                      </a:r>
                    </a:p>
                    <a:p>
                      <a:r>
                        <a:rPr lang="en-GB" sz="1100" dirty="0">
                          <a:latin typeface="Comic Sans MS" panose="030F0702030302020204" pitchFamily="66" charset="0"/>
                        </a:rPr>
                        <a:t>How did your skills develop during the project?</a:t>
                      </a:r>
                    </a:p>
                    <a:p>
                      <a:r>
                        <a:rPr lang="en-GB" sz="1100" dirty="0">
                          <a:latin typeface="Comic Sans MS" panose="030F0702030302020204" pitchFamily="66" charset="0"/>
                        </a:rPr>
                        <a:t>What would you do differently in the future and why?</a:t>
                      </a:r>
                    </a:p>
                  </a:txBody>
                  <a:tcPr>
                    <a:solidFill>
                      <a:schemeClr val="bg1"/>
                    </a:solidFill>
                  </a:tcPr>
                </a:tc>
                <a:extLst>
                  <a:ext uri="{0D108BD9-81ED-4DB2-BD59-A6C34878D82A}">
                    <a16:rowId xmlns:a16="http://schemas.microsoft.com/office/drawing/2014/main" val="2457613356"/>
                  </a:ext>
                </a:extLst>
              </a:tr>
              <a:tr h="260171">
                <a:tc>
                  <a:txBody>
                    <a:bodyPr/>
                    <a:lstStyle/>
                    <a:p>
                      <a:r>
                        <a:rPr lang="en-GB" sz="1100" dirty="0">
                          <a:latin typeface="Comic Sans MS" panose="030F0702030302020204" pitchFamily="66" charset="0"/>
                        </a:rPr>
                        <a:t>Review &amp; reflect on your final piece</a:t>
                      </a:r>
                    </a:p>
                  </a:txBody>
                  <a:tcPr>
                    <a:solidFill>
                      <a:schemeClr val="accent1">
                        <a:lumMod val="20000"/>
                        <a:lumOff val="80000"/>
                      </a:schemeClr>
                    </a:solidFill>
                  </a:tcPr>
                </a:tc>
                <a:tc>
                  <a:txBody>
                    <a:bodyPr/>
                    <a:lstStyle/>
                    <a:p>
                      <a:r>
                        <a:rPr lang="en-GB" sz="1100" baseline="0" dirty="0">
                          <a:latin typeface="Comic Sans MS" panose="030F0702030302020204" pitchFamily="66" charset="0"/>
                        </a:rPr>
                        <a:t>How have you used formal elements such as line, tone, colour and shape?</a:t>
                      </a:r>
                    </a:p>
                    <a:p>
                      <a:r>
                        <a:rPr lang="en-GB" sz="1100" baseline="0" dirty="0">
                          <a:latin typeface="Comic Sans MS" panose="030F0702030302020204" pitchFamily="66" charset="0"/>
                        </a:rPr>
                        <a:t>What materials did you use, and why? Did they work successfully?</a:t>
                      </a:r>
                    </a:p>
                    <a:p>
                      <a:r>
                        <a:rPr lang="en-GB" sz="1100" baseline="0" dirty="0">
                          <a:latin typeface="Comic Sans MS" panose="030F0702030302020204" pitchFamily="66" charset="0"/>
                        </a:rPr>
                        <a:t>What meaning and messages did you want to convey and were you successful?</a:t>
                      </a:r>
                    </a:p>
                    <a:p>
                      <a:r>
                        <a:rPr lang="en-GB" sz="1100" baseline="0" dirty="0">
                          <a:latin typeface="Comic Sans MS" panose="030F0702030302020204" pitchFamily="66" charset="0"/>
                        </a:rPr>
                        <a:t>What is your opinion of your final piece? What elements do you think are successful and why?</a:t>
                      </a:r>
                    </a:p>
                    <a:p>
                      <a:r>
                        <a:rPr lang="en-GB" sz="1100" baseline="0" dirty="0">
                          <a:latin typeface="Comic Sans MS" panose="030F0702030302020204" pitchFamily="66" charset="0"/>
                        </a:rPr>
                        <a:t>What would you do differently in the future and why?</a:t>
                      </a:r>
                    </a:p>
                  </a:txBody>
                  <a:tcPr>
                    <a:solidFill>
                      <a:schemeClr val="bg1"/>
                    </a:solidFill>
                  </a:tcPr>
                </a:tc>
                <a:extLst>
                  <a:ext uri="{0D108BD9-81ED-4DB2-BD59-A6C34878D82A}">
                    <a16:rowId xmlns:a16="http://schemas.microsoft.com/office/drawing/2014/main" val="1645503555"/>
                  </a:ext>
                </a:extLst>
              </a:tr>
            </a:tbl>
          </a:graphicData>
        </a:graphic>
      </p:graphicFrame>
      <p:pic>
        <p:nvPicPr>
          <p:cNvPr id="9" name="Picture 8">
            <a:extLst>
              <a:ext uri="{FF2B5EF4-FFF2-40B4-BE49-F238E27FC236}">
                <a16:creationId xmlns:a16="http://schemas.microsoft.com/office/drawing/2014/main" id="{8906BB3F-00A6-47DB-9631-EDC8ED7D16CD}"/>
              </a:ext>
            </a:extLst>
          </p:cNvPr>
          <p:cNvPicPr>
            <a:picLocks noChangeAspect="1"/>
          </p:cNvPicPr>
          <p:nvPr/>
        </p:nvPicPr>
        <p:blipFill>
          <a:blip r:embed="rId10"/>
          <a:stretch>
            <a:fillRect/>
          </a:stretch>
        </p:blipFill>
        <p:spPr>
          <a:xfrm>
            <a:off x="3305981" y="11409"/>
            <a:ext cx="1365291" cy="1820387"/>
          </a:xfrm>
          <a:prstGeom prst="rect">
            <a:avLst/>
          </a:prstGeom>
        </p:spPr>
      </p:pic>
      <p:pic>
        <p:nvPicPr>
          <p:cNvPr id="17" name="Picture 16">
            <a:extLst>
              <a:ext uri="{FF2B5EF4-FFF2-40B4-BE49-F238E27FC236}">
                <a16:creationId xmlns:a16="http://schemas.microsoft.com/office/drawing/2014/main" id="{276FE1A0-CC9B-4014-9B43-3F05557949D9}"/>
              </a:ext>
            </a:extLst>
          </p:cNvPr>
          <p:cNvPicPr>
            <a:picLocks noChangeAspect="1"/>
          </p:cNvPicPr>
          <p:nvPr/>
        </p:nvPicPr>
        <p:blipFill>
          <a:blip r:embed="rId11"/>
          <a:stretch>
            <a:fillRect/>
          </a:stretch>
        </p:blipFill>
        <p:spPr>
          <a:xfrm>
            <a:off x="4782754" y="11409"/>
            <a:ext cx="1365291" cy="1820387"/>
          </a:xfrm>
          <a:prstGeom prst="rect">
            <a:avLst/>
          </a:prstGeom>
        </p:spPr>
      </p:pic>
      <p:pic>
        <p:nvPicPr>
          <p:cNvPr id="19" name="Picture 18">
            <a:extLst>
              <a:ext uri="{FF2B5EF4-FFF2-40B4-BE49-F238E27FC236}">
                <a16:creationId xmlns:a16="http://schemas.microsoft.com/office/drawing/2014/main" id="{01EB9C16-D4B3-47EC-A8CE-676BA0B53607}"/>
              </a:ext>
            </a:extLst>
          </p:cNvPr>
          <p:cNvPicPr>
            <a:picLocks noChangeAspect="1"/>
          </p:cNvPicPr>
          <p:nvPr/>
        </p:nvPicPr>
        <p:blipFill>
          <a:blip r:embed="rId12"/>
          <a:stretch>
            <a:fillRect/>
          </a:stretch>
        </p:blipFill>
        <p:spPr>
          <a:xfrm>
            <a:off x="6247243" y="11409"/>
            <a:ext cx="1365291" cy="1820387"/>
          </a:xfrm>
          <a:prstGeom prst="rect">
            <a:avLst/>
          </a:prstGeom>
        </p:spPr>
      </p:pic>
      <p:pic>
        <p:nvPicPr>
          <p:cNvPr id="20" name="Picture 19">
            <a:extLst>
              <a:ext uri="{FF2B5EF4-FFF2-40B4-BE49-F238E27FC236}">
                <a16:creationId xmlns:a16="http://schemas.microsoft.com/office/drawing/2014/main" id="{FFE1ED83-5B72-4E2C-900A-42E5EBFCD77C}"/>
              </a:ext>
            </a:extLst>
          </p:cNvPr>
          <p:cNvPicPr>
            <a:picLocks noChangeAspect="1"/>
          </p:cNvPicPr>
          <p:nvPr/>
        </p:nvPicPr>
        <p:blipFill>
          <a:blip r:embed="rId13"/>
          <a:stretch>
            <a:fillRect/>
          </a:stretch>
        </p:blipFill>
        <p:spPr>
          <a:xfrm>
            <a:off x="7688913" y="11409"/>
            <a:ext cx="1365291" cy="1820387"/>
          </a:xfrm>
          <a:prstGeom prst="rect">
            <a:avLst/>
          </a:prstGeom>
        </p:spPr>
      </p:pic>
      <p:pic>
        <p:nvPicPr>
          <p:cNvPr id="33" name="Picture 32">
            <a:extLst>
              <a:ext uri="{FF2B5EF4-FFF2-40B4-BE49-F238E27FC236}">
                <a16:creationId xmlns:a16="http://schemas.microsoft.com/office/drawing/2014/main" id="{9B0908C4-0E29-47DE-AB36-0A06C47CD99D}"/>
              </a:ext>
            </a:extLst>
          </p:cNvPr>
          <p:cNvPicPr>
            <a:picLocks noChangeAspect="1"/>
          </p:cNvPicPr>
          <p:nvPr/>
        </p:nvPicPr>
        <p:blipFill rotWithShape="1">
          <a:blip r:embed="rId14"/>
          <a:srcRect l="46514" t="30840" r="13211" b="19623"/>
          <a:stretch/>
        </p:blipFill>
        <p:spPr>
          <a:xfrm>
            <a:off x="3304850" y="1802375"/>
            <a:ext cx="1340524" cy="927426"/>
          </a:xfrm>
          <a:prstGeom prst="rect">
            <a:avLst/>
          </a:prstGeom>
        </p:spPr>
      </p:pic>
      <p:pic>
        <p:nvPicPr>
          <p:cNvPr id="34" name="Picture 33">
            <a:extLst>
              <a:ext uri="{FF2B5EF4-FFF2-40B4-BE49-F238E27FC236}">
                <a16:creationId xmlns:a16="http://schemas.microsoft.com/office/drawing/2014/main" id="{C90F1658-2878-488C-A54F-36FC28151549}"/>
              </a:ext>
            </a:extLst>
          </p:cNvPr>
          <p:cNvPicPr>
            <a:picLocks noChangeAspect="1"/>
          </p:cNvPicPr>
          <p:nvPr/>
        </p:nvPicPr>
        <p:blipFill>
          <a:blip r:embed="rId15"/>
          <a:stretch>
            <a:fillRect/>
          </a:stretch>
        </p:blipFill>
        <p:spPr>
          <a:xfrm>
            <a:off x="4782753" y="1802375"/>
            <a:ext cx="1365291" cy="927426"/>
          </a:xfrm>
          <a:prstGeom prst="rect">
            <a:avLst/>
          </a:prstGeom>
        </p:spPr>
      </p:pic>
      <p:pic>
        <p:nvPicPr>
          <p:cNvPr id="35" name="Picture 34">
            <a:extLst>
              <a:ext uri="{FF2B5EF4-FFF2-40B4-BE49-F238E27FC236}">
                <a16:creationId xmlns:a16="http://schemas.microsoft.com/office/drawing/2014/main" id="{9F7B972E-42A4-4745-BE89-769FE352E743}"/>
              </a:ext>
            </a:extLst>
          </p:cNvPr>
          <p:cNvPicPr>
            <a:picLocks noChangeAspect="1"/>
          </p:cNvPicPr>
          <p:nvPr/>
        </p:nvPicPr>
        <p:blipFill rotWithShape="1">
          <a:blip r:embed="rId16"/>
          <a:srcRect l="56483" t="6218" r="4583" b="55848"/>
          <a:stretch/>
        </p:blipFill>
        <p:spPr>
          <a:xfrm>
            <a:off x="6247243" y="1802374"/>
            <a:ext cx="1365291" cy="927426"/>
          </a:xfrm>
          <a:prstGeom prst="rect">
            <a:avLst/>
          </a:prstGeom>
        </p:spPr>
      </p:pic>
      <p:pic>
        <p:nvPicPr>
          <p:cNvPr id="36" name="Picture 35">
            <a:extLst>
              <a:ext uri="{FF2B5EF4-FFF2-40B4-BE49-F238E27FC236}">
                <a16:creationId xmlns:a16="http://schemas.microsoft.com/office/drawing/2014/main" id="{4653AB21-56F8-4428-BD33-44D9F6278761}"/>
              </a:ext>
            </a:extLst>
          </p:cNvPr>
          <p:cNvPicPr>
            <a:picLocks noChangeAspect="1"/>
          </p:cNvPicPr>
          <p:nvPr/>
        </p:nvPicPr>
        <p:blipFill>
          <a:blip r:embed="rId17"/>
          <a:stretch>
            <a:fillRect/>
          </a:stretch>
        </p:blipFill>
        <p:spPr>
          <a:xfrm>
            <a:off x="7688912" y="1802374"/>
            <a:ext cx="1365291" cy="927426"/>
          </a:xfrm>
          <a:prstGeom prst="rect">
            <a:avLst/>
          </a:prstGeom>
        </p:spPr>
      </p:pic>
      <p:sp>
        <p:nvSpPr>
          <p:cNvPr id="3" name="Oval 2">
            <a:extLst>
              <a:ext uri="{FF2B5EF4-FFF2-40B4-BE49-F238E27FC236}">
                <a16:creationId xmlns:a16="http://schemas.microsoft.com/office/drawing/2014/main" id="{44324654-05FD-490A-925F-943F53819C93}"/>
              </a:ext>
            </a:extLst>
          </p:cNvPr>
          <p:cNvSpPr/>
          <p:nvPr/>
        </p:nvSpPr>
        <p:spPr>
          <a:xfrm>
            <a:off x="995362" y="1989477"/>
            <a:ext cx="2540000" cy="18317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Make use of the knowledge organisers that have been given to you.</a:t>
            </a:r>
          </a:p>
        </p:txBody>
      </p:sp>
    </p:spTree>
    <p:extLst>
      <p:ext uri="{BB962C8B-B14F-4D97-AF65-F5344CB8AC3E}">
        <p14:creationId xmlns:p14="http://schemas.microsoft.com/office/powerpoint/2010/main" val="31559129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0"/>
            <a:ext cx="9144000" cy="6858000"/>
          </a:xfrm>
          <a:prstGeom prst="rect">
            <a:avLst/>
          </a:prstGeom>
        </p:spPr>
      </p:pic>
      <p:sp>
        <p:nvSpPr>
          <p:cNvPr id="3" name="TextBox 2"/>
          <p:cNvSpPr txBox="1"/>
          <p:nvPr/>
        </p:nvSpPr>
        <p:spPr>
          <a:xfrm>
            <a:off x="85725" y="119662"/>
            <a:ext cx="3125308" cy="461665"/>
          </a:xfrm>
          <a:prstGeom prst="rect">
            <a:avLst/>
          </a:prstGeom>
          <a:solidFill>
            <a:schemeClr val="bg1"/>
          </a:solidFill>
        </p:spPr>
        <p:txBody>
          <a:bodyPr wrap="square" rtlCol="0">
            <a:spAutoFit/>
          </a:bodyPr>
          <a:lstStyle/>
          <a:p>
            <a:pPr algn="ctr"/>
            <a:r>
              <a:rPr lang="en-GB" sz="2400" dirty="0">
                <a:latin typeface="Comic Sans MS" panose="030F0702030302020204" pitchFamily="66" charset="0"/>
              </a:rPr>
              <a:t>GCSE Art</a:t>
            </a:r>
          </a:p>
        </p:txBody>
      </p:sp>
      <p:sp>
        <p:nvSpPr>
          <p:cNvPr id="4" name="TextBox 3"/>
          <p:cNvSpPr txBox="1"/>
          <p:nvPr/>
        </p:nvSpPr>
        <p:spPr>
          <a:xfrm>
            <a:off x="80528" y="700989"/>
            <a:ext cx="3130070" cy="276999"/>
          </a:xfrm>
          <a:prstGeom prst="rect">
            <a:avLst/>
          </a:prstGeom>
          <a:solidFill>
            <a:schemeClr val="bg1"/>
          </a:solidFill>
        </p:spPr>
        <p:txBody>
          <a:bodyPr wrap="square" rtlCol="0">
            <a:spAutoFit/>
          </a:bodyPr>
          <a:lstStyle/>
          <a:p>
            <a:pPr algn="ctr"/>
            <a:r>
              <a:rPr lang="en-GB" sz="1200" dirty="0">
                <a:latin typeface="Comic Sans MS" panose="030F0702030302020204" pitchFamily="66" charset="0"/>
              </a:rPr>
              <a:t>Art &amp; Design Specific Information</a:t>
            </a:r>
          </a:p>
        </p:txBody>
      </p:sp>
      <p:sp>
        <p:nvSpPr>
          <p:cNvPr id="5" name="TextBox 4"/>
          <p:cNvSpPr txBox="1"/>
          <p:nvPr/>
        </p:nvSpPr>
        <p:spPr>
          <a:xfrm>
            <a:off x="81934" y="1025562"/>
            <a:ext cx="3130070" cy="2123658"/>
          </a:xfrm>
          <a:prstGeom prst="rect">
            <a:avLst/>
          </a:prstGeom>
          <a:solidFill>
            <a:schemeClr val="bg1"/>
          </a:solidFill>
        </p:spPr>
        <p:txBody>
          <a:bodyPr wrap="square" rtlCol="0">
            <a:spAutoFit/>
          </a:bodyPr>
          <a:lstStyle/>
          <a:p>
            <a:pPr algn="ctr"/>
            <a:r>
              <a:rPr lang="en-GB" sz="1200" u="sng" dirty="0">
                <a:latin typeface="Comic Sans MS" panose="030F0702030302020204" pitchFamily="66" charset="0"/>
              </a:rPr>
              <a:t>Brief Overview</a:t>
            </a:r>
          </a:p>
          <a:p>
            <a:pPr algn="ctr"/>
            <a:r>
              <a:rPr lang="en-GB" sz="1200" dirty="0">
                <a:latin typeface="Comic Sans MS" panose="030F0702030302020204" pitchFamily="66" charset="0"/>
              </a:rPr>
              <a:t>You are to explore, through a range of two-dimensional and/or three-dimensional processes and media, practical application of skills and relevant critical and contextual sources such as the work of contemporary artists, craftspeople and designers and the different purposes, intentions and functions of art, craft and design as appropriate to your own work.</a:t>
            </a:r>
          </a:p>
        </p:txBody>
      </p:sp>
      <p:sp>
        <p:nvSpPr>
          <p:cNvPr id="8" name="Rectangle 7">
            <a:extLst>
              <a:ext uri="{FF2B5EF4-FFF2-40B4-BE49-F238E27FC236}">
                <a16:creationId xmlns:a16="http://schemas.microsoft.com/office/drawing/2014/main" id="{4093B709-6D17-4D52-BA94-E82CAA1B00E1}"/>
              </a:ext>
            </a:extLst>
          </p:cNvPr>
          <p:cNvSpPr/>
          <p:nvPr/>
        </p:nvSpPr>
        <p:spPr>
          <a:xfrm>
            <a:off x="3296759" y="119662"/>
            <a:ext cx="2811078" cy="617185"/>
          </a:xfrm>
          <a:prstGeom prst="rect">
            <a:avLst/>
          </a:prstGeom>
          <a:solidFill>
            <a:schemeClr val="accent2">
              <a:lumMod val="20000"/>
              <a:lumOff val="80000"/>
            </a:schemeClr>
          </a:solidFill>
          <a:ln w="19050">
            <a:solidFill>
              <a:srgbClr val="C8A2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dirty="0"/>
          </a:p>
          <a:p>
            <a:r>
              <a:rPr lang="en-GB" sz="1100" dirty="0">
                <a:solidFill>
                  <a:schemeClr val="tx1"/>
                </a:solidFill>
                <a:cs typeface="Euphemia UCAS" panose="020B0503040102020104" pitchFamily="34" charset="-79"/>
              </a:rPr>
              <a:t>How is your GCSE marked? </a:t>
            </a:r>
          </a:p>
          <a:p>
            <a:r>
              <a:rPr lang="en-GB" sz="1100" dirty="0">
                <a:solidFill>
                  <a:schemeClr val="tx1"/>
                </a:solidFill>
                <a:cs typeface="Euphemia UCAS" panose="020B0503040102020104" pitchFamily="34" charset="-79"/>
              </a:rPr>
              <a:t>-24 marks given to each Assessment objective</a:t>
            </a:r>
          </a:p>
          <a:p>
            <a:r>
              <a:rPr lang="en-GB" sz="1100" dirty="0">
                <a:solidFill>
                  <a:schemeClr val="tx1"/>
                </a:solidFill>
                <a:cs typeface="Euphemia UCAS" panose="020B0503040102020104" pitchFamily="34" charset="-79"/>
              </a:rPr>
              <a:t>-60% Coursework and 40% Exam</a:t>
            </a:r>
          </a:p>
          <a:p>
            <a:pPr algn="ctr"/>
            <a:endParaRPr lang="en-GB" sz="1100" dirty="0"/>
          </a:p>
        </p:txBody>
      </p:sp>
      <p:pic>
        <p:nvPicPr>
          <p:cNvPr id="10" name="Picture 12" descr="Brown Paper Bag Test - Wikipedia">
            <a:extLst>
              <a:ext uri="{FF2B5EF4-FFF2-40B4-BE49-F238E27FC236}">
                <a16:creationId xmlns:a16="http://schemas.microsoft.com/office/drawing/2014/main" id="{95F2B829-6F7E-4559-BDE8-B49CB57C415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rightnessContrast bright="4000"/>
                    </a14:imgEffect>
                  </a14:imgLayer>
                </a14:imgProps>
              </a:ext>
              <a:ext uri="{28A0092B-C50C-407E-A947-70E740481C1C}">
                <a14:useLocalDpi xmlns:a14="http://schemas.microsoft.com/office/drawing/2010/main" val="0"/>
              </a:ext>
            </a:extLst>
          </a:blip>
          <a:srcRect r="44402"/>
          <a:stretch/>
        </p:blipFill>
        <p:spPr bwMode="auto">
          <a:xfrm>
            <a:off x="6193563" y="46893"/>
            <a:ext cx="2927996" cy="6764214"/>
          </a:xfrm>
          <a:prstGeom prst="rect">
            <a:avLst/>
          </a:prstGeom>
          <a:noFill/>
          <a:ln>
            <a:solidFill>
              <a:srgbClr val="5F7BFF"/>
            </a:solidFill>
          </a:ln>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7398B3F4-1523-4F99-8A26-1980CD1813C4}"/>
              </a:ext>
            </a:extLst>
          </p:cNvPr>
          <p:cNvSpPr txBox="1"/>
          <p:nvPr/>
        </p:nvSpPr>
        <p:spPr>
          <a:xfrm>
            <a:off x="6262241" y="71519"/>
            <a:ext cx="2790640" cy="6709529"/>
          </a:xfrm>
          <a:custGeom>
            <a:avLst/>
            <a:gdLst>
              <a:gd name="connsiteX0" fmla="*/ 0 w 3820135"/>
              <a:gd name="connsiteY0" fmla="*/ 0 h 9279463"/>
              <a:gd name="connsiteX1" fmla="*/ 507532 w 3820135"/>
              <a:gd name="connsiteY1" fmla="*/ 0 h 9279463"/>
              <a:gd name="connsiteX2" fmla="*/ 938662 w 3820135"/>
              <a:gd name="connsiteY2" fmla="*/ 0 h 9279463"/>
              <a:gd name="connsiteX3" fmla="*/ 1560798 w 3820135"/>
              <a:gd name="connsiteY3" fmla="*/ 0 h 9279463"/>
              <a:gd name="connsiteX4" fmla="*/ 2068330 w 3820135"/>
              <a:gd name="connsiteY4" fmla="*/ 0 h 9279463"/>
              <a:gd name="connsiteX5" fmla="*/ 2575862 w 3820135"/>
              <a:gd name="connsiteY5" fmla="*/ 0 h 9279463"/>
              <a:gd name="connsiteX6" fmla="*/ 3197999 w 3820135"/>
              <a:gd name="connsiteY6" fmla="*/ 0 h 9279463"/>
              <a:gd name="connsiteX7" fmla="*/ 3820135 w 3820135"/>
              <a:gd name="connsiteY7" fmla="*/ 0 h 9279463"/>
              <a:gd name="connsiteX8" fmla="*/ 3820135 w 3820135"/>
              <a:gd name="connsiteY8" fmla="*/ 765556 h 9279463"/>
              <a:gd name="connsiteX9" fmla="*/ 3820135 w 3820135"/>
              <a:gd name="connsiteY9" fmla="*/ 1159933 h 9279463"/>
              <a:gd name="connsiteX10" fmla="*/ 3820135 w 3820135"/>
              <a:gd name="connsiteY10" fmla="*/ 1554310 h 9279463"/>
              <a:gd name="connsiteX11" fmla="*/ 3820135 w 3820135"/>
              <a:gd name="connsiteY11" fmla="*/ 2134276 h 9279463"/>
              <a:gd name="connsiteX12" fmla="*/ 3820135 w 3820135"/>
              <a:gd name="connsiteY12" fmla="*/ 2807038 h 9279463"/>
              <a:gd name="connsiteX13" fmla="*/ 3820135 w 3820135"/>
              <a:gd name="connsiteY13" fmla="*/ 3108620 h 9279463"/>
              <a:gd name="connsiteX14" fmla="*/ 3820135 w 3820135"/>
              <a:gd name="connsiteY14" fmla="*/ 3688587 h 9279463"/>
              <a:gd name="connsiteX15" fmla="*/ 3820135 w 3820135"/>
              <a:gd name="connsiteY15" fmla="*/ 4268553 h 9279463"/>
              <a:gd name="connsiteX16" fmla="*/ 3820135 w 3820135"/>
              <a:gd name="connsiteY16" fmla="*/ 4848519 h 9279463"/>
              <a:gd name="connsiteX17" fmla="*/ 3820135 w 3820135"/>
              <a:gd name="connsiteY17" fmla="*/ 5521280 h 9279463"/>
              <a:gd name="connsiteX18" fmla="*/ 3820135 w 3820135"/>
              <a:gd name="connsiteY18" fmla="*/ 6194042 h 9279463"/>
              <a:gd name="connsiteX19" fmla="*/ 3820135 w 3820135"/>
              <a:gd name="connsiteY19" fmla="*/ 6866803 h 9279463"/>
              <a:gd name="connsiteX20" fmla="*/ 3820135 w 3820135"/>
              <a:gd name="connsiteY20" fmla="*/ 7168385 h 9279463"/>
              <a:gd name="connsiteX21" fmla="*/ 3820135 w 3820135"/>
              <a:gd name="connsiteY21" fmla="*/ 7562762 h 9279463"/>
              <a:gd name="connsiteX22" fmla="*/ 3820135 w 3820135"/>
              <a:gd name="connsiteY22" fmla="*/ 8235523 h 9279463"/>
              <a:gd name="connsiteX23" fmla="*/ 3820135 w 3820135"/>
              <a:gd name="connsiteY23" fmla="*/ 8722695 h 9279463"/>
              <a:gd name="connsiteX24" fmla="*/ 3820135 w 3820135"/>
              <a:gd name="connsiteY24" fmla="*/ 9279463 h 9279463"/>
              <a:gd name="connsiteX25" fmla="*/ 3236200 w 3820135"/>
              <a:gd name="connsiteY25" fmla="*/ 9279463 h 9279463"/>
              <a:gd name="connsiteX26" fmla="*/ 2805071 w 3820135"/>
              <a:gd name="connsiteY26" fmla="*/ 9279463 h 9279463"/>
              <a:gd name="connsiteX27" fmla="*/ 2259337 w 3820135"/>
              <a:gd name="connsiteY27" fmla="*/ 9279463 h 9279463"/>
              <a:gd name="connsiteX28" fmla="*/ 1790006 w 3820135"/>
              <a:gd name="connsiteY28" fmla="*/ 9279463 h 9279463"/>
              <a:gd name="connsiteX29" fmla="*/ 1206071 w 3820135"/>
              <a:gd name="connsiteY29" fmla="*/ 9279463 h 9279463"/>
              <a:gd name="connsiteX30" fmla="*/ 736740 w 3820135"/>
              <a:gd name="connsiteY30" fmla="*/ 9279463 h 9279463"/>
              <a:gd name="connsiteX31" fmla="*/ 0 w 3820135"/>
              <a:gd name="connsiteY31" fmla="*/ 9279463 h 9279463"/>
              <a:gd name="connsiteX32" fmla="*/ 0 w 3820135"/>
              <a:gd name="connsiteY32" fmla="*/ 8977880 h 9279463"/>
              <a:gd name="connsiteX33" fmla="*/ 0 w 3820135"/>
              <a:gd name="connsiteY33" fmla="*/ 8583503 h 9279463"/>
              <a:gd name="connsiteX34" fmla="*/ 0 w 3820135"/>
              <a:gd name="connsiteY34" fmla="*/ 7910742 h 9279463"/>
              <a:gd name="connsiteX35" fmla="*/ 0 w 3820135"/>
              <a:gd name="connsiteY35" fmla="*/ 7145187 h 9279463"/>
              <a:gd name="connsiteX36" fmla="*/ 0 w 3820135"/>
              <a:gd name="connsiteY36" fmla="*/ 6658015 h 9279463"/>
              <a:gd name="connsiteX37" fmla="*/ 0 w 3820135"/>
              <a:gd name="connsiteY37" fmla="*/ 5892459 h 9279463"/>
              <a:gd name="connsiteX38" fmla="*/ 0 w 3820135"/>
              <a:gd name="connsiteY38" fmla="*/ 5498082 h 9279463"/>
              <a:gd name="connsiteX39" fmla="*/ 0 w 3820135"/>
              <a:gd name="connsiteY39" fmla="*/ 5196499 h 9279463"/>
              <a:gd name="connsiteX40" fmla="*/ 0 w 3820135"/>
              <a:gd name="connsiteY40" fmla="*/ 4894917 h 9279463"/>
              <a:gd name="connsiteX41" fmla="*/ 0 w 3820135"/>
              <a:gd name="connsiteY41" fmla="*/ 4222156 h 9279463"/>
              <a:gd name="connsiteX42" fmla="*/ 0 w 3820135"/>
              <a:gd name="connsiteY42" fmla="*/ 3920573 h 9279463"/>
              <a:gd name="connsiteX43" fmla="*/ 0 w 3820135"/>
              <a:gd name="connsiteY43" fmla="*/ 3340607 h 9279463"/>
              <a:gd name="connsiteX44" fmla="*/ 0 w 3820135"/>
              <a:gd name="connsiteY44" fmla="*/ 2946230 h 9279463"/>
              <a:gd name="connsiteX45" fmla="*/ 0 w 3820135"/>
              <a:gd name="connsiteY45" fmla="*/ 2366263 h 9279463"/>
              <a:gd name="connsiteX46" fmla="*/ 0 w 3820135"/>
              <a:gd name="connsiteY46" fmla="*/ 1786297 h 9279463"/>
              <a:gd name="connsiteX47" fmla="*/ 0 w 3820135"/>
              <a:gd name="connsiteY47" fmla="*/ 1206330 h 9279463"/>
              <a:gd name="connsiteX48" fmla="*/ 0 w 3820135"/>
              <a:gd name="connsiteY48" fmla="*/ 626364 h 9279463"/>
              <a:gd name="connsiteX49" fmla="*/ 0 w 3820135"/>
              <a:gd name="connsiteY49" fmla="*/ 0 h 9279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820135" h="9279463" extrusionOk="0">
                <a:moveTo>
                  <a:pt x="0" y="0"/>
                </a:moveTo>
                <a:cubicBezTo>
                  <a:pt x="226795" y="-58760"/>
                  <a:pt x="374121" y="16161"/>
                  <a:pt x="507532" y="0"/>
                </a:cubicBezTo>
                <a:cubicBezTo>
                  <a:pt x="640943" y="-16161"/>
                  <a:pt x="809660" y="24661"/>
                  <a:pt x="938662" y="0"/>
                </a:cubicBezTo>
                <a:cubicBezTo>
                  <a:pt x="1067664" y="-24661"/>
                  <a:pt x="1315728" y="38925"/>
                  <a:pt x="1560798" y="0"/>
                </a:cubicBezTo>
                <a:cubicBezTo>
                  <a:pt x="1805868" y="-38925"/>
                  <a:pt x="1832368" y="31641"/>
                  <a:pt x="2068330" y="0"/>
                </a:cubicBezTo>
                <a:cubicBezTo>
                  <a:pt x="2304292" y="-31641"/>
                  <a:pt x="2335511" y="47299"/>
                  <a:pt x="2575862" y="0"/>
                </a:cubicBezTo>
                <a:cubicBezTo>
                  <a:pt x="2816213" y="-47299"/>
                  <a:pt x="3069449" y="52209"/>
                  <a:pt x="3197999" y="0"/>
                </a:cubicBezTo>
                <a:cubicBezTo>
                  <a:pt x="3326549" y="-52209"/>
                  <a:pt x="3683143" y="23680"/>
                  <a:pt x="3820135" y="0"/>
                </a:cubicBezTo>
                <a:cubicBezTo>
                  <a:pt x="3839792" y="198360"/>
                  <a:pt x="3806020" y="586950"/>
                  <a:pt x="3820135" y="765556"/>
                </a:cubicBezTo>
                <a:cubicBezTo>
                  <a:pt x="3834250" y="944162"/>
                  <a:pt x="3780497" y="1055663"/>
                  <a:pt x="3820135" y="1159933"/>
                </a:cubicBezTo>
                <a:cubicBezTo>
                  <a:pt x="3859773" y="1264203"/>
                  <a:pt x="3793107" y="1470741"/>
                  <a:pt x="3820135" y="1554310"/>
                </a:cubicBezTo>
                <a:cubicBezTo>
                  <a:pt x="3847163" y="1637879"/>
                  <a:pt x="3819500" y="1900595"/>
                  <a:pt x="3820135" y="2134276"/>
                </a:cubicBezTo>
                <a:cubicBezTo>
                  <a:pt x="3820770" y="2367957"/>
                  <a:pt x="3811039" y="2507877"/>
                  <a:pt x="3820135" y="2807038"/>
                </a:cubicBezTo>
                <a:cubicBezTo>
                  <a:pt x="3829231" y="3106199"/>
                  <a:pt x="3790902" y="2980836"/>
                  <a:pt x="3820135" y="3108620"/>
                </a:cubicBezTo>
                <a:cubicBezTo>
                  <a:pt x="3849368" y="3236404"/>
                  <a:pt x="3789635" y="3560685"/>
                  <a:pt x="3820135" y="3688587"/>
                </a:cubicBezTo>
                <a:cubicBezTo>
                  <a:pt x="3850635" y="3816489"/>
                  <a:pt x="3756147" y="4025345"/>
                  <a:pt x="3820135" y="4268553"/>
                </a:cubicBezTo>
                <a:cubicBezTo>
                  <a:pt x="3884123" y="4511761"/>
                  <a:pt x="3794527" y="4725239"/>
                  <a:pt x="3820135" y="4848519"/>
                </a:cubicBezTo>
                <a:cubicBezTo>
                  <a:pt x="3845743" y="4971799"/>
                  <a:pt x="3817790" y="5337871"/>
                  <a:pt x="3820135" y="5521280"/>
                </a:cubicBezTo>
                <a:cubicBezTo>
                  <a:pt x="3822480" y="5704689"/>
                  <a:pt x="3779258" y="5982974"/>
                  <a:pt x="3820135" y="6194042"/>
                </a:cubicBezTo>
                <a:cubicBezTo>
                  <a:pt x="3861012" y="6405110"/>
                  <a:pt x="3772514" y="6551309"/>
                  <a:pt x="3820135" y="6866803"/>
                </a:cubicBezTo>
                <a:cubicBezTo>
                  <a:pt x="3867756" y="7182297"/>
                  <a:pt x="3809309" y="7048224"/>
                  <a:pt x="3820135" y="7168385"/>
                </a:cubicBezTo>
                <a:cubicBezTo>
                  <a:pt x="3830961" y="7288546"/>
                  <a:pt x="3781397" y="7437272"/>
                  <a:pt x="3820135" y="7562762"/>
                </a:cubicBezTo>
                <a:cubicBezTo>
                  <a:pt x="3858873" y="7688252"/>
                  <a:pt x="3768452" y="8098930"/>
                  <a:pt x="3820135" y="8235523"/>
                </a:cubicBezTo>
                <a:cubicBezTo>
                  <a:pt x="3871818" y="8372116"/>
                  <a:pt x="3794824" y="8568602"/>
                  <a:pt x="3820135" y="8722695"/>
                </a:cubicBezTo>
                <a:cubicBezTo>
                  <a:pt x="3845446" y="8876788"/>
                  <a:pt x="3787256" y="9014116"/>
                  <a:pt x="3820135" y="9279463"/>
                </a:cubicBezTo>
                <a:cubicBezTo>
                  <a:pt x="3698443" y="9303927"/>
                  <a:pt x="3499180" y="9249289"/>
                  <a:pt x="3236200" y="9279463"/>
                </a:cubicBezTo>
                <a:cubicBezTo>
                  <a:pt x="2973221" y="9309637"/>
                  <a:pt x="2898557" y="9241331"/>
                  <a:pt x="2805071" y="9279463"/>
                </a:cubicBezTo>
                <a:cubicBezTo>
                  <a:pt x="2711585" y="9317595"/>
                  <a:pt x="2372439" y="9253955"/>
                  <a:pt x="2259337" y="9279463"/>
                </a:cubicBezTo>
                <a:cubicBezTo>
                  <a:pt x="2146235" y="9304971"/>
                  <a:pt x="1947756" y="9250385"/>
                  <a:pt x="1790006" y="9279463"/>
                </a:cubicBezTo>
                <a:cubicBezTo>
                  <a:pt x="1632256" y="9308541"/>
                  <a:pt x="1495751" y="9249113"/>
                  <a:pt x="1206071" y="9279463"/>
                </a:cubicBezTo>
                <a:cubicBezTo>
                  <a:pt x="916391" y="9309813"/>
                  <a:pt x="959829" y="9233069"/>
                  <a:pt x="736740" y="9279463"/>
                </a:cubicBezTo>
                <a:cubicBezTo>
                  <a:pt x="513651" y="9325857"/>
                  <a:pt x="242117" y="9240399"/>
                  <a:pt x="0" y="9279463"/>
                </a:cubicBezTo>
                <a:cubicBezTo>
                  <a:pt x="-34338" y="9129355"/>
                  <a:pt x="18863" y="9070281"/>
                  <a:pt x="0" y="8977880"/>
                </a:cubicBezTo>
                <a:cubicBezTo>
                  <a:pt x="-18863" y="8885479"/>
                  <a:pt x="44239" y="8734348"/>
                  <a:pt x="0" y="8583503"/>
                </a:cubicBezTo>
                <a:cubicBezTo>
                  <a:pt x="-44239" y="8432658"/>
                  <a:pt x="75470" y="8199782"/>
                  <a:pt x="0" y="7910742"/>
                </a:cubicBezTo>
                <a:cubicBezTo>
                  <a:pt x="-75470" y="7621702"/>
                  <a:pt x="84091" y="7434723"/>
                  <a:pt x="0" y="7145187"/>
                </a:cubicBezTo>
                <a:cubicBezTo>
                  <a:pt x="-84091" y="6855651"/>
                  <a:pt x="37709" y="6756487"/>
                  <a:pt x="0" y="6658015"/>
                </a:cubicBezTo>
                <a:cubicBezTo>
                  <a:pt x="-37709" y="6559543"/>
                  <a:pt x="47692" y="6105817"/>
                  <a:pt x="0" y="5892459"/>
                </a:cubicBezTo>
                <a:cubicBezTo>
                  <a:pt x="-47692" y="5679101"/>
                  <a:pt x="16381" y="5655019"/>
                  <a:pt x="0" y="5498082"/>
                </a:cubicBezTo>
                <a:cubicBezTo>
                  <a:pt x="-16381" y="5341145"/>
                  <a:pt x="33684" y="5331575"/>
                  <a:pt x="0" y="5196499"/>
                </a:cubicBezTo>
                <a:cubicBezTo>
                  <a:pt x="-33684" y="5061423"/>
                  <a:pt x="29593" y="4965364"/>
                  <a:pt x="0" y="4894917"/>
                </a:cubicBezTo>
                <a:cubicBezTo>
                  <a:pt x="-29593" y="4824470"/>
                  <a:pt x="28162" y="4512081"/>
                  <a:pt x="0" y="4222156"/>
                </a:cubicBezTo>
                <a:cubicBezTo>
                  <a:pt x="-28162" y="3932231"/>
                  <a:pt x="22026" y="4037408"/>
                  <a:pt x="0" y="3920573"/>
                </a:cubicBezTo>
                <a:cubicBezTo>
                  <a:pt x="-22026" y="3803738"/>
                  <a:pt x="61181" y="3558716"/>
                  <a:pt x="0" y="3340607"/>
                </a:cubicBezTo>
                <a:cubicBezTo>
                  <a:pt x="-61181" y="3122498"/>
                  <a:pt x="34619" y="3118858"/>
                  <a:pt x="0" y="2946230"/>
                </a:cubicBezTo>
                <a:cubicBezTo>
                  <a:pt x="-34619" y="2773602"/>
                  <a:pt x="37595" y="2488324"/>
                  <a:pt x="0" y="2366263"/>
                </a:cubicBezTo>
                <a:cubicBezTo>
                  <a:pt x="-37595" y="2244202"/>
                  <a:pt x="40247" y="2064951"/>
                  <a:pt x="0" y="1786297"/>
                </a:cubicBezTo>
                <a:cubicBezTo>
                  <a:pt x="-40247" y="1507643"/>
                  <a:pt x="32181" y="1366139"/>
                  <a:pt x="0" y="1206330"/>
                </a:cubicBezTo>
                <a:cubicBezTo>
                  <a:pt x="-32181" y="1046521"/>
                  <a:pt x="44196" y="859784"/>
                  <a:pt x="0" y="626364"/>
                </a:cubicBezTo>
                <a:cubicBezTo>
                  <a:pt x="-44196" y="392944"/>
                  <a:pt x="19653" y="189376"/>
                  <a:pt x="0" y="0"/>
                </a:cubicBezTo>
                <a:close/>
              </a:path>
            </a:pathLst>
          </a:custGeom>
          <a:noFill/>
          <a:ln w="38100">
            <a:solidFill>
              <a:srgbClr val="5F7BFF"/>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lIns="91440" tIns="45720" rIns="91440" bIns="45720" anchor="t">
            <a:spAutoFit/>
          </a:bodyPr>
          <a:lstStyle/>
          <a:p>
            <a:pPr>
              <a:spcAft>
                <a:spcPts val="600"/>
              </a:spcAft>
            </a:pPr>
            <a:r>
              <a:rPr lang="en-GB" sz="1600" b="1" u="sng" dirty="0">
                <a:solidFill>
                  <a:prstClr val="black"/>
                </a:solidFill>
                <a:cs typeface="Gill Sans Nova Light" panose="020F0302020204030204" pitchFamily="34" charset="0"/>
              </a:rPr>
              <a:t>Techniques list:</a:t>
            </a:r>
          </a:p>
          <a:p>
            <a:pPr>
              <a:spcAft>
                <a:spcPts val="600"/>
              </a:spcAft>
            </a:pPr>
            <a:r>
              <a:rPr lang="en-GB" sz="1200" b="1" u="sng" dirty="0">
                <a:solidFill>
                  <a:prstClr val="black"/>
                </a:solidFill>
                <a:cs typeface="Gill Sans Nova Light" panose="020F0302020204030204" pitchFamily="34" charset="0"/>
              </a:rPr>
              <a:t>try some of these ideas to add to your coursework to help with AO1 &amp; 2!</a:t>
            </a:r>
            <a:endParaRPr lang="en-GB" sz="1200" b="1" dirty="0">
              <a:solidFill>
                <a:prstClr val="black"/>
              </a:solidFill>
              <a:cs typeface="Gill Sans Nova Light" panose="020F0302020204030204" pitchFamily="34" charset="0"/>
            </a:endParaRPr>
          </a:p>
          <a:p>
            <a:pPr marL="285750" indent="-285750" fontAlgn="base">
              <a:buFont typeface="Wingdings" pitchFamily="2" charset="2"/>
              <a:buChar char="q"/>
            </a:pPr>
            <a:r>
              <a:rPr lang="en-GB" sz="1200" dirty="0">
                <a:solidFill>
                  <a:prstClr val="white"/>
                </a:solidFill>
                <a:cs typeface="Gill Sans Nova Light" panose="020F0302020204030204" pitchFamily="34" charset="0"/>
              </a:rPr>
              <a:t>Fine liner and water (ink &amp; wash)</a:t>
            </a:r>
          </a:p>
          <a:p>
            <a:pPr marL="285750" indent="-285750" fontAlgn="base">
              <a:buFont typeface="Wingdings" pitchFamily="2" charset="2"/>
              <a:buChar char="q"/>
            </a:pPr>
            <a:r>
              <a:rPr lang="en-GB" sz="1200" dirty="0">
                <a:solidFill>
                  <a:prstClr val="white"/>
                </a:solidFill>
                <a:cs typeface="Gill Sans Nova Light" panose="020F0302020204030204" pitchFamily="34" charset="0"/>
              </a:rPr>
              <a:t>Working onto different backgrounds (tea stained, tissue paper, collage)</a:t>
            </a:r>
          </a:p>
          <a:p>
            <a:pPr marL="285750" indent="-285750" fontAlgn="base">
              <a:buFont typeface="Wingdings" pitchFamily="2" charset="2"/>
              <a:buChar char="q"/>
            </a:pPr>
            <a:r>
              <a:rPr lang="en-GB" sz="1200" dirty="0">
                <a:solidFill>
                  <a:prstClr val="white"/>
                </a:solidFill>
                <a:cs typeface="Gill Sans Nova Light" panose="020F0302020204030204" pitchFamily="34" charset="0"/>
              </a:rPr>
              <a:t>Watercolour</a:t>
            </a:r>
          </a:p>
          <a:p>
            <a:pPr marL="285750" indent="-285750" fontAlgn="base">
              <a:buFont typeface="Wingdings" pitchFamily="2" charset="2"/>
              <a:buChar char="q"/>
            </a:pPr>
            <a:r>
              <a:rPr lang="en-GB" sz="1200" dirty="0">
                <a:solidFill>
                  <a:prstClr val="white"/>
                </a:solidFill>
                <a:cs typeface="Gill Sans Nova Light" panose="020F0302020204030204" pitchFamily="34" charset="0"/>
              </a:rPr>
              <a:t>Acrylic paint</a:t>
            </a:r>
          </a:p>
          <a:p>
            <a:pPr marL="285750" indent="-285750" fontAlgn="base">
              <a:buFont typeface="Wingdings" pitchFamily="2" charset="2"/>
              <a:buChar char="q"/>
            </a:pPr>
            <a:r>
              <a:rPr lang="en-GB" sz="1200" dirty="0">
                <a:solidFill>
                  <a:prstClr val="white"/>
                </a:solidFill>
                <a:cs typeface="Gill Sans Nova Light" panose="020F0302020204030204" pitchFamily="34" charset="0"/>
              </a:rPr>
              <a:t>Coloured Pencil</a:t>
            </a:r>
          </a:p>
          <a:p>
            <a:pPr marL="285750" indent="-285750" fontAlgn="base">
              <a:buFont typeface="Wingdings" pitchFamily="2" charset="2"/>
              <a:buChar char="q"/>
            </a:pPr>
            <a:r>
              <a:rPr lang="en-GB" sz="1200" dirty="0">
                <a:solidFill>
                  <a:prstClr val="white"/>
                </a:solidFill>
                <a:cs typeface="Gill Sans Nova Light" panose="020F0302020204030204" pitchFamily="34" charset="0"/>
              </a:rPr>
              <a:t>Chalk / charcoal on brown paper</a:t>
            </a:r>
          </a:p>
          <a:p>
            <a:pPr marL="285750" indent="-285750" fontAlgn="base">
              <a:buFont typeface="Wingdings" pitchFamily="2" charset="2"/>
              <a:buChar char="q"/>
            </a:pPr>
            <a:r>
              <a:rPr lang="en-GB" sz="1200" dirty="0">
                <a:solidFill>
                  <a:prstClr val="white"/>
                </a:solidFill>
                <a:cs typeface="Gill Sans Nova Light" panose="020F0302020204030204" pitchFamily="34" charset="0"/>
              </a:rPr>
              <a:t>White pencil on black paper</a:t>
            </a:r>
          </a:p>
          <a:p>
            <a:pPr marL="285750" indent="-285750" fontAlgn="base">
              <a:buFont typeface="Wingdings" pitchFamily="2" charset="2"/>
              <a:buChar char="q"/>
            </a:pPr>
            <a:r>
              <a:rPr lang="en-GB" sz="1200" dirty="0">
                <a:solidFill>
                  <a:prstClr val="white"/>
                </a:solidFill>
                <a:cs typeface="Gill Sans Nova Light" panose="020F0302020204030204" pitchFamily="34" charset="0"/>
              </a:rPr>
              <a:t>Mark-making tonal shading</a:t>
            </a:r>
          </a:p>
          <a:p>
            <a:pPr marL="285750" indent="-285750" fontAlgn="base">
              <a:buFont typeface="Wingdings" pitchFamily="2" charset="2"/>
              <a:buChar char="q"/>
            </a:pPr>
            <a:r>
              <a:rPr lang="en-GB" sz="1200" dirty="0">
                <a:solidFill>
                  <a:prstClr val="white"/>
                </a:solidFill>
                <a:cs typeface="Gill Sans Nova Light" panose="020F0302020204030204" pitchFamily="34" charset="0"/>
              </a:rPr>
              <a:t>Painting on fabric or cardboard</a:t>
            </a:r>
          </a:p>
          <a:p>
            <a:pPr marL="285750" indent="-285750" fontAlgn="base">
              <a:buFont typeface="Wingdings" pitchFamily="2" charset="2"/>
              <a:buChar char="q"/>
            </a:pPr>
            <a:r>
              <a:rPr lang="en-GB" sz="1200" dirty="0">
                <a:solidFill>
                  <a:prstClr val="white"/>
                </a:solidFill>
                <a:cs typeface="Gill Sans Nova Light" panose="020F0302020204030204" pitchFamily="34" charset="0"/>
              </a:rPr>
              <a:t>Oil Pastel</a:t>
            </a:r>
          </a:p>
          <a:p>
            <a:pPr marL="285750" indent="-285750" fontAlgn="base">
              <a:buFont typeface="Wingdings" pitchFamily="2" charset="2"/>
              <a:buChar char="q"/>
            </a:pPr>
            <a:r>
              <a:rPr lang="en-GB" sz="1200" dirty="0">
                <a:solidFill>
                  <a:prstClr val="white"/>
                </a:solidFill>
                <a:cs typeface="Gill Sans Nova Light" panose="020F0302020204030204" pitchFamily="34" charset="0"/>
              </a:rPr>
              <a:t>Coloured chalk pastel</a:t>
            </a:r>
          </a:p>
          <a:p>
            <a:pPr marL="285750" indent="-285750" fontAlgn="base">
              <a:buFont typeface="Wingdings" pitchFamily="2" charset="2"/>
              <a:buChar char="q"/>
            </a:pPr>
            <a:r>
              <a:rPr lang="en-GB" sz="1200" dirty="0">
                <a:solidFill>
                  <a:prstClr val="white"/>
                </a:solidFill>
                <a:cs typeface="Gill Sans Nova Light" panose="020F0302020204030204" pitchFamily="34" charset="0"/>
              </a:rPr>
              <a:t>Biro (You can use different colours too)</a:t>
            </a:r>
          </a:p>
          <a:p>
            <a:pPr marL="285750" indent="-285750" fontAlgn="base">
              <a:buFont typeface="Wingdings" pitchFamily="2" charset="2"/>
              <a:buChar char="q"/>
            </a:pPr>
            <a:r>
              <a:rPr lang="en-GB" sz="1200" dirty="0">
                <a:solidFill>
                  <a:prstClr val="white"/>
                </a:solidFill>
                <a:cs typeface="Gill Sans Nova Light" panose="020F0302020204030204" pitchFamily="34" charset="0"/>
              </a:rPr>
              <a:t>White Gel pen</a:t>
            </a:r>
          </a:p>
          <a:p>
            <a:pPr marL="285750" indent="-285750" fontAlgn="base">
              <a:buFont typeface="Wingdings" pitchFamily="2" charset="2"/>
              <a:buChar char="q"/>
            </a:pPr>
            <a:r>
              <a:rPr lang="en-GB" sz="1200" dirty="0">
                <a:solidFill>
                  <a:prstClr val="white"/>
                </a:solidFill>
                <a:cs typeface="Gill Sans Nova Light" panose="020F0302020204030204" pitchFamily="34" charset="0"/>
              </a:rPr>
              <a:t>Poly-printing</a:t>
            </a:r>
          </a:p>
          <a:p>
            <a:pPr marL="285750" indent="-285750" fontAlgn="base">
              <a:buFont typeface="Wingdings" pitchFamily="2" charset="2"/>
              <a:buChar char="q"/>
            </a:pPr>
            <a:r>
              <a:rPr lang="en-GB" sz="1200" dirty="0">
                <a:solidFill>
                  <a:prstClr val="white"/>
                </a:solidFill>
                <a:cs typeface="Gill Sans Nova Light" panose="020F0302020204030204" pitchFamily="34" charset="0"/>
              </a:rPr>
              <a:t>Mono-printing</a:t>
            </a:r>
          </a:p>
          <a:p>
            <a:pPr marL="285750" indent="-285750" fontAlgn="base">
              <a:buFont typeface="Wingdings" pitchFamily="2" charset="2"/>
              <a:buChar char="q"/>
            </a:pPr>
            <a:r>
              <a:rPr lang="en-GB" sz="1200" dirty="0">
                <a:solidFill>
                  <a:prstClr val="white"/>
                </a:solidFill>
                <a:cs typeface="Gill Sans Nova Light" panose="020F0302020204030204" pitchFamily="34" charset="0"/>
              </a:rPr>
              <a:t>Freehand machine sewing</a:t>
            </a:r>
          </a:p>
          <a:p>
            <a:pPr marL="285750" indent="-285750" fontAlgn="base">
              <a:buFont typeface="Wingdings" pitchFamily="2" charset="2"/>
              <a:buChar char="q"/>
            </a:pPr>
            <a:r>
              <a:rPr lang="en-GB" sz="1200" dirty="0">
                <a:solidFill>
                  <a:prstClr val="white"/>
                </a:solidFill>
                <a:cs typeface="Gill Sans Nova Light" panose="020F0302020204030204" pitchFamily="34" charset="0"/>
              </a:rPr>
              <a:t>Continuous line drawing</a:t>
            </a:r>
          </a:p>
          <a:p>
            <a:pPr marL="285750" indent="-285750" fontAlgn="base">
              <a:buFont typeface="Wingdings" pitchFamily="2" charset="2"/>
              <a:buChar char="q"/>
            </a:pPr>
            <a:r>
              <a:rPr lang="en-GB" sz="1200" dirty="0">
                <a:solidFill>
                  <a:prstClr val="white"/>
                </a:solidFill>
                <a:cs typeface="Gill Sans Nova Light" panose="020F0302020204030204" pitchFamily="34" charset="0"/>
              </a:rPr>
              <a:t>Wax resist</a:t>
            </a:r>
          </a:p>
          <a:p>
            <a:pPr marL="285750" indent="-285750" fontAlgn="base">
              <a:buFont typeface="Wingdings" pitchFamily="2" charset="2"/>
              <a:buChar char="q"/>
            </a:pPr>
            <a:r>
              <a:rPr lang="en-GB" sz="1200" dirty="0">
                <a:solidFill>
                  <a:prstClr val="white"/>
                </a:solidFill>
                <a:cs typeface="Gill Sans Nova Light" panose="020F0302020204030204" pitchFamily="34" charset="0"/>
              </a:rPr>
              <a:t>Ink</a:t>
            </a:r>
          </a:p>
          <a:p>
            <a:pPr marL="285750" indent="-285750" fontAlgn="base">
              <a:buFont typeface="Wingdings" pitchFamily="2" charset="2"/>
              <a:buChar char="q"/>
            </a:pPr>
            <a:r>
              <a:rPr lang="en-GB" sz="1200" dirty="0">
                <a:solidFill>
                  <a:prstClr val="white"/>
                </a:solidFill>
                <a:cs typeface="Gill Sans Nova Light" panose="020F0302020204030204" pitchFamily="34" charset="0"/>
              </a:rPr>
              <a:t>Bleach and ink</a:t>
            </a:r>
          </a:p>
          <a:p>
            <a:pPr marL="285750" indent="-285750" fontAlgn="base">
              <a:buFont typeface="Wingdings" pitchFamily="2" charset="2"/>
              <a:buChar char="q"/>
            </a:pPr>
            <a:r>
              <a:rPr lang="en-GB" sz="1200" dirty="0">
                <a:solidFill>
                  <a:prstClr val="white"/>
                </a:solidFill>
                <a:cs typeface="Gill Sans Nova Light" panose="020F0302020204030204" pitchFamily="34" charset="0"/>
              </a:rPr>
              <a:t>Ink and emulsion</a:t>
            </a:r>
          </a:p>
          <a:p>
            <a:pPr marL="285750" indent="-285750" fontAlgn="base">
              <a:buFont typeface="Wingdings" pitchFamily="2" charset="2"/>
              <a:buChar char="q"/>
            </a:pPr>
            <a:r>
              <a:rPr lang="en-GB" sz="1200" dirty="0">
                <a:solidFill>
                  <a:prstClr val="white"/>
                </a:solidFill>
                <a:cs typeface="Gill Sans Nova Light" panose="020F0302020204030204" pitchFamily="34" charset="0"/>
              </a:rPr>
              <a:t>Image transfer</a:t>
            </a:r>
          </a:p>
          <a:p>
            <a:pPr marL="285750" indent="-285750" fontAlgn="base">
              <a:buFont typeface="Wingdings" pitchFamily="2" charset="2"/>
              <a:buChar char="q"/>
            </a:pPr>
            <a:r>
              <a:rPr lang="en-GB" sz="1200" dirty="0">
                <a:solidFill>
                  <a:prstClr val="white"/>
                </a:solidFill>
                <a:cs typeface="Gill Sans Nova Light" panose="020F0302020204030204" pitchFamily="34" charset="0"/>
              </a:rPr>
              <a:t>Photography</a:t>
            </a:r>
          </a:p>
          <a:p>
            <a:pPr marL="285750" indent="-285750" fontAlgn="base">
              <a:buFont typeface="Wingdings" pitchFamily="2" charset="2"/>
              <a:buChar char="q"/>
            </a:pPr>
            <a:r>
              <a:rPr lang="en-GB" sz="1200" dirty="0">
                <a:solidFill>
                  <a:prstClr val="white"/>
                </a:solidFill>
                <a:cs typeface="Gill Sans Nova Light" panose="020F0302020204030204" pitchFamily="34" charset="0"/>
              </a:rPr>
              <a:t>Drawing with wire</a:t>
            </a:r>
          </a:p>
          <a:p>
            <a:pPr marL="285750" indent="-285750" fontAlgn="base">
              <a:buFont typeface="Wingdings" pitchFamily="2" charset="2"/>
              <a:buChar char="q"/>
            </a:pPr>
            <a:r>
              <a:rPr lang="en-GB" sz="1200" dirty="0">
                <a:solidFill>
                  <a:prstClr val="white"/>
                </a:solidFill>
                <a:cs typeface="Gill Sans Nova Light" panose="020F0302020204030204" pitchFamily="34" charset="0"/>
              </a:rPr>
              <a:t>3D relief techniques</a:t>
            </a:r>
          </a:p>
          <a:p>
            <a:pPr marL="285750" indent="-285750" fontAlgn="base">
              <a:buFont typeface="Wingdings" pitchFamily="2" charset="2"/>
              <a:buChar char="q"/>
            </a:pPr>
            <a:r>
              <a:rPr lang="en-GB" sz="1200" dirty="0">
                <a:solidFill>
                  <a:prstClr val="white"/>
                </a:solidFill>
                <a:cs typeface="Gill Sans Nova Light" panose="020F0302020204030204" pitchFamily="34" charset="0"/>
              </a:rPr>
              <a:t>Collage</a:t>
            </a:r>
          </a:p>
          <a:p>
            <a:pPr marL="285750" indent="-285750" fontAlgn="base">
              <a:buFont typeface="Wingdings" pitchFamily="2" charset="2"/>
              <a:buChar char="q"/>
            </a:pPr>
            <a:r>
              <a:rPr lang="en-GB" sz="1200" dirty="0">
                <a:solidFill>
                  <a:prstClr val="white"/>
                </a:solidFill>
                <a:cs typeface="Gill Sans Nova Light" panose="020F0302020204030204" pitchFamily="34" charset="0"/>
              </a:rPr>
              <a:t>Printing with textured paper</a:t>
            </a:r>
          </a:p>
          <a:p>
            <a:pPr fontAlgn="base"/>
            <a:r>
              <a:rPr lang="en-GB" sz="1600" dirty="0">
                <a:solidFill>
                  <a:prstClr val="black"/>
                </a:solidFill>
                <a:cs typeface="Gill Sans Nova Light" panose="020F0302020204030204" pitchFamily="34" charset="0"/>
              </a:rPr>
              <a:t>Try each technique, be brave and experimental!   </a:t>
            </a:r>
          </a:p>
        </p:txBody>
      </p:sp>
      <p:graphicFrame>
        <p:nvGraphicFramePr>
          <p:cNvPr id="12" name="Table 7">
            <a:extLst>
              <a:ext uri="{FF2B5EF4-FFF2-40B4-BE49-F238E27FC236}">
                <a16:creationId xmlns:a16="http://schemas.microsoft.com/office/drawing/2014/main" id="{7A80BF4D-124C-4310-B806-AC8242F950B3}"/>
              </a:ext>
            </a:extLst>
          </p:cNvPr>
          <p:cNvGraphicFramePr>
            <a:graphicFrameLocks noGrp="1"/>
          </p:cNvGraphicFramePr>
          <p:nvPr>
            <p:extLst>
              <p:ext uri="{D42A27DB-BD31-4B8C-83A1-F6EECF244321}">
                <p14:modId xmlns:p14="http://schemas.microsoft.com/office/powerpoint/2010/main" val="2030034573"/>
              </p:ext>
            </p:extLst>
          </p:nvPr>
        </p:nvGraphicFramePr>
        <p:xfrm>
          <a:off x="3296051" y="736846"/>
          <a:ext cx="2811078" cy="6027495"/>
        </p:xfrm>
        <a:graphic>
          <a:graphicData uri="http://schemas.openxmlformats.org/drawingml/2006/table">
            <a:tbl>
              <a:tblPr firstRow="1" bandRow="1">
                <a:solidFill>
                  <a:schemeClr val="accent1">
                    <a:lumMod val="20000"/>
                    <a:lumOff val="80000"/>
                  </a:schemeClr>
                </a:solidFill>
                <a:tableStyleId>{5C22544A-7EE6-4342-B048-85BDC9FD1C3A}</a:tableStyleId>
              </a:tblPr>
              <a:tblGrid>
                <a:gridCol w="849820">
                  <a:extLst>
                    <a:ext uri="{9D8B030D-6E8A-4147-A177-3AD203B41FA5}">
                      <a16:colId xmlns:a16="http://schemas.microsoft.com/office/drawing/2014/main" val="2979603080"/>
                    </a:ext>
                  </a:extLst>
                </a:gridCol>
                <a:gridCol w="1961258">
                  <a:extLst>
                    <a:ext uri="{9D8B030D-6E8A-4147-A177-3AD203B41FA5}">
                      <a16:colId xmlns:a16="http://schemas.microsoft.com/office/drawing/2014/main" val="3668643631"/>
                    </a:ext>
                  </a:extLst>
                </a:gridCol>
              </a:tblGrid>
              <a:tr h="355107">
                <a:tc>
                  <a:txBody>
                    <a:bodyPr/>
                    <a:lstStyle/>
                    <a:p>
                      <a:r>
                        <a:rPr lang="en-GB" sz="900" b="0" dirty="0">
                          <a:solidFill>
                            <a:schemeClr val="tx1"/>
                          </a:solidFill>
                          <a:latin typeface="+mn-lt"/>
                          <a:cs typeface="Gill Sans Nova Light" panose="020F0302020204030204" pitchFamily="34" charset="0"/>
                        </a:rPr>
                        <a:t>Assessment objectives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900" b="1" dirty="0">
                          <a:solidFill>
                            <a:schemeClr val="tx1"/>
                          </a:solidFill>
                          <a:latin typeface="+mn-lt"/>
                          <a:cs typeface="Gill Sans Nova Light" panose="020F0302020204030204" pitchFamily="34" charset="0"/>
                        </a:rPr>
                        <a:t>What can you do?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86787197"/>
                  </a:ext>
                </a:extLst>
              </a:tr>
              <a:tr h="1409775">
                <a:tc>
                  <a:txBody>
                    <a:bodyPr/>
                    <a:lstStyle/>
                    <a:p>
                      <a:endParaRPr lang="en-GB" sz="900" b="1" dirty="0">
                        <a:solidFill>
                          <a:schemeClr val="accent1"/>
                        </a:solidFill>
                        <a:latin typeface="+mn-lt"/>
                        <a:cs typeface="Gill Sans Nova Light" panose="020F03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900" b="1" dirty="0">
                          <a:solidFill>
                            <a:schemeClr val="tx1"/>
                          </a:solidFill>
                          <a:latin typeface="+mn-lt"/>
                          <a:cs typeface="Gill Sans Nova Light" panose="020F0302020204030204" pitchFamily="34" charset="0"/>
                        </a:rPr>
                        <a:t>-</a:t>
                      </a:r>
                      <a:r>
                        <a:rPr lang="en-GB" sz="900" b="0" dirty="0">
                          <a:solidFill>
                            <a:schemeClr val="accent1"/>
                          </a:solidFill>
                          <a:latin typeface="+mn-lt"/>
                          <a:cs typeface="Gill Sans Nova Light" panose="020F0302020204030204" pitchFamily="34" charset="0"/>
                        </a:rPr>
                        <a:t>Artist research pages</a:t>
                      </a:r>
                    </a:p>
                    <a:p>
                      <a:r>
                        <a:rPr lang="en-GB" sz="900" b="0" dirty="0">
                          <a:solidFill>
                            <a:schemeClr val="tx1"/>
                          </a:solidFill>
                          <a:latin typeface="+mn-lt"/>
                          <a:cs typeface="Gill Sans Nova Light" panose="020F0302020204030204" pitchFamily="34" charset="0"/>
                        </a:rPr>
                        <a:t>-Visit galleries and exhibitions</a:t>
                      </a:r>
                    </a:p>
                    <a:p>
                      <a:r>
                        <a:rPr lang="en-GB" sz="900" b="0" dirty="0">
                          <a:solidFill>
                            <a:schemeClr val="tx1"/>
                          </a:solidFill>
                          <a:latin typeface="+mn-lt"/>
                          <a:cs typeface="Gill Sans Nova Light" panose="020F0302020204030204" pitchFamily="34" charset="0"/>
                        </a:rPr>
                        <a:t>-Your </a:t>
                      </a:r>
                      <a:r>
                        <a:rPr lang="en-GB" sz="900" b="0" dirty="0">
                          <a:solidFill>
                            <a:schemeClr val="accent1"/>
                          </a:solidFill>
                          <a:latin typeface="+mn-lt"/>
                          <a:cs typeface="Gill Sans Nova Light" panose="020F0302020204030204" pitchFamily="34" charset="0"/>
                        </a:rPr>
                        <a:t>own response </a:t>
                      </a:r>
                      <a:r>
                        <a:rPr lang="en-GB" sz="900" b="0" dirty="0">
                          <a:solidFill>
                            <a:schemeClr val="tx1"/>
                          </a:solidFill>
                          <a:latin typeface="+mn-lt"/>
                          <a:cs typeface="Gill Sans Nova Light" panose="020F0302020204030204" pitchFamily="34" charset="0"/>
                        </a:rPr>
                        <a:t>in the style of an artist</a:t>
                      </a:r>
                    </a:p>
                    <a:p>
                      <a:r>
                        <a:rPr lang="en-GB" sz="900" b="0" dirty="0">
                          <a:solidFill>
                            <a:schemeClr val="tx1"/>
                          </a:solidFill>
                          <a:latin typeface="+mn-lt"/>
                          <a:cs typeface="Gill Sans Nova Light" panose="020F0302020204030204" pitchFamily="34" charset="0"/>
                        </a:rPr>
                        <a:t>-Annotate your artists work with the knowledge you have learnt.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82202205"/>
                  </a:ext>
                </a:extLst>
              </a:tr>
              <a:tr h="1447060">
                <a:tc>
                  <a:txBody>
                    <a:bodyPr/>
                    <a:lstStyle/>
                    <a:p>
                      <a:endParaRPr lang="en-GB" sz="900" dirty="0">
                        <a:latin typeface="+mn-lt"/>
                        <a:cs typeface="Gill Sans Nova Light" panose="020F0302020204030204" pitchFamily="34" charset="0"/>
                      </a:endParaRPr>
                    </a:p>
                    <a:p>
                      <a:endParaRPr lang="en-GB" sz="900" dirty="0">
                        <a:latin typeface="+mn-lt"/>
                        <a:cs typeface="Gill Sans Nova Light" panose="020F0302020204030204" pitchFamily="34" charset="0"/>
                      </a:endParaRPr>
                    </a:p>
                    <a:p>
                      <a:endParaRPr lang="en-GB" sz="900" dirty="0">
                        <a:latin typeface="+mn-lt"/>
                        <a:cs typeface="Gill Sans Nova Light" panose="020F03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900" dirty="0">
                          <a:latin typeface="+mn-lt"/>
                          <a:cs typeface="Gill Sans Nova Light" panose="020F0302020204030204" pitchFamily="34" charset="0"/>
                        </a:rPr>
                        <a:t>-Experiment in response to your chosen artists.</a:t>
                      </a:r>
                    </a:p>
                    <a:p>
                      <a:r>
                        <a:rPr lang="en-GB" sz="900" dirty="0">
                          <a:latin typeface="+mn-lt"/>
                          <a:cs typeface="Gill Sans Nova Light" panose="020F0302020204030204" pitchFamily="34" charset="0"/>
                        </a:rPr>
                        <a:t>-Explore a range </a:t>
                      </a:r>
                      <a:r>
                        <a:rPr lang="en-GB" sz="900" dirty="0">
                          <a:solidFill>
                            <a:schemeClr val="accent1"/>
                          </a:solidFill>
                          <a:latin typeface="+mn-lt"/>
                          <a:cs typeface="Gill Sans Nova Light" panose="020F0302020204030204" pitchFamily="34" charset="0"/>
                        </a:rPr>
                        <a:t>relevant materials </a:t>
                      </a:r>
                      <a:r>
                        <a:rPr lang="en-GB" sz="900" dirty="0">
                          <a:latin typeface="+mn-lt"/>
                          <a:cs typeface="Gill Sans Nova Light" panose="020F0302020204030204" pitchFamily="34" charset="0"/>
                        </a:rPr>
                        <a:t>and techniques.</a:t>
                      </a:r>
                    </a:p>
                    <a:p>
                      <a:r>
                        <a:rPr lang="en-GB" sz="900" dirty="0">
                          <a:latin typeface="+mn-lt"/>
                          <a:cs typeface="Gill Sans Nova Light" panose="020F0302020204030204" pitchFamily="34" charset="0"/>
                        </a:rPr>
                        <a:t>-Experiment with </a:t>
                      </a:r>
                      <a:r>
                        <a:rPr lang="en-GB" sz="900" dirty="0">
                          <a:solidFill>
                            <a:schemeClr val="accent1"/>
                          </a:solidFill>
                          <a:latin typeface="+mn-lt"/>
                          <a:cs typeface="Gill Sans Nova Light" panose="020F0302020204030204" pitchFamily="34" charset="0"/>
                        </a:rPr>
                        <a:t>NEW</a:t>
                      </a:r>
                      <a:r>
                        <a:rPr lang="en-GB" sz="900" dirty="0">
                          <a:latin typeface="+mn-lt"/>
                          <a:cs typeface="Gill Sans Nova Light" panose="020F0302020204030204" pitchFamily="34" charset="0"/>
                        </a:rPr>
                        <a:t> materials, tools and techniques.</a:t>
                      </a:r>
                    </a:p>
                    <a:p>
                      <a:r>
                        <a:rPr lang="en-GB" sz="900" dirty="0">
                          <a:latin typeface="+mn-lt"/>
                          <a:cs typeface="Gill Sans Nova Light" panose="020F0302020204030204" pitchFamily="34" charset="0"/>
                        </a:rPr>
                        <a:t>-Try out </a:t>
                      </a:r>
                      <a:r>
                        <a:rPr lang="en-GB" sz="900" dirty="0">
                          <a:solidFill>
                            <a:schemeClr val="accent1"/>
                          </a:solidFill>
                          <a:latin typeface="+mn-lt"/>
                          <a:cs typeface="Gill Sans Nova Light" panose="020F0302020204030204" pitchFamily="34" charset="0"/>
                        </a:rPr>
                        <a:t>different combinations </a:t>
                      </a:r>
                      <a:r>
                        <a:rPr lang="en-GB" sz="900" dirty="0">
                          <a:latin typeface="+mn-lt"/>
                          <a:cs typeface="Gill Sans Nova Light" panose="020F0302020204030204" pitchFamily="34" charset="0"/>
                        </a:rPr>
                        <a:t>of tools (think outside the box!)</a:t>
                      </a:r>
                    </a:p>
                    <a:p>
                      <a:r>
                        <a:rPr lang="en-GB" sz="900" dirty="0">
                          <a:latin typeface="+mn-lt"/>
                          <a:cs typeface="Gill Sans Nova Light" panose="020F0302020204030204" pitchFamily="34" charset="0"/>
                        </a:rPr>
                        <a:t>-Practice and </a:t>
                      </a:r>
                      <a:r>
                        <a:rPr lang="en-GB" sz="900" dirty="0">
                          <a:solidFill>
                            <a:schemeClr val="accent1"/>
                          </a:solidFill>
                          <a:latin typeface="+mn-lt"/>
                          <a:cs typeface="Gill Sans Nova Light" panose="020F0302020204030204" pitchFamily="34" charset="0"/>
                        </a:rPr>
                        <a:t>refine</a:t>
                      </a:r>
                      <a:r>
                        <a:rPr lang="en-GB" sz="900" dirty="0">
                          <a:latin typeface="+mn-lt"/>
                          <a:cs typeface="Gill Sans Nova Light" panose="020F0302020204030204" pitchFamily="34" charset="0"/>
                        </a:rPr>
                        <a:t> your skills of your chosen media, tools and techniques.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80341956"/>
                  </a:ext>
                </a:extLst>
              </a:tr>
              <a:tr h="1448835">
                <a:tc>
                  <a:txBody>
                    <a:bodyPr/>
                    <a:lstStyle/>
                    <a:p>
                      <a:endParaRPr lang="en-GB" sz="900" b="1" dirty="0">
                        <a:solidFill>
                          <a:schemeClr val="accent1"/>
                        </a:solidFill>
                        <a:latin typeface="+mn-lt"/>
                        <a:cs typeface="Gill Sans Nova Light" panose="020F03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900" dirty="0">
                          <a:latin typeface="+mn-lt"/>
                          <a:cs typeface="Gill Sans Nova Light" panose="020F0302020204030204" pitchFamily="34" charset="0"/>
                        </a:rPr>
                        <a:t>-Title page</a:t>
                      </a:r>
                    </a:p>
                    <a:p>
                      <a:r>
                        <a:rPr lang="en-GB" sz="900" dirty="0">
                          <a:latin typeface="+mn-lt"/>
                          <a:cs typeface="Gill Sans Nova Light" panose="020F0302020204030204" pitchFamily="34" charset="0"/>
                        </a:rPr>
                        <a:t>-Mind map (with images/ drawings)</a:t>
                      </a:r>
                    </a:p>
                    <a:p>
                      <a:r>
                        <a:rPr lang="en-GB" sz="900" dirty="0">
                          <a:latin typeface="+mn-lt"/>
                          <a:cs typeface="Gill Sans Nova Light" panose="020F0302020204030204" pitchFamily="34" charset="0"/>
                        </a:rPr>
                        <a:t>-Mood-boards</a:t>
                      </a:r>
                    </a:p>
                    <a:p>
                      <a:r>
                        <a:rPr lang="en-GB" sz="900" dirty="0">
                          <a:latin typeface="+mn-lt"/>
                          <a:cs typeface="Gill Sans Nova Light" panose="020F0302020204030204" pitchFamily="34" charset="0"/>
                        </a:rPr>
                        <a:t>--Photographs (Contact pages)</a:t>
                      </a:r>
                    </a:p>
                    <a:p>
                      <a:r>
                        <a:rPr lang="en-GB" sz="900" dirty="0">
                          <a:latin typeface="+mn-lt"/>
                          <a:cs typeface="Gill Sans Nova Light" panose="020F0302020204030204" pitchFamily="34" charset="0"/>
                        </a:rPr>
                        <a:t>-Observational Drawings</a:t>
                      </a:r>
                    </a:p>
                    <a:p>
                      <a:r>
                        <a:rPr lang="en-GB" sz="900" dirty="0">
                          <a:latin typeface="+mn-lt"/>
                          <a:cs typeface="Gill Sans Nova Light" panose="020F0302020204030204" pitchFamily="34" charset="0"/>
                        </a:rPr>
                        <a:t>-Sketches</a:t>
                      </a:r>
                    </a:p>
                    <a:p>
                      <a:r>
                        <a:rPr lang="en-GB" sz="900" dirty="0">
                          <a:latin typeface="+mn-lt"/>
                          <a:cs typeface="Gill Sans Nova Light" panose="020F0302020204030204" pitchFamily="34" charset="0"/>
                        </a:rPr>
                        <a:t>-Designs</a:t>
                      </a:r>
                    </a:p>
                    <a:p>
                      <a:r>
                        <a:rPr lang="en-GB" sz="900" dirty="0">
                          <a:latin typeface="+mn-lt"/>
                          <a:cs typeface="Gill Sans Nova Light" panose="020F0302020204030204" pitchFamily="34" charset="0"/>
                        </a:rPr>
                        <a:t>-Detailed diagrams </a:t>
                      </a:r>
                    </a:p>
                    <a:p>
                      <a:r>
                        <a:rPr lang="en-GB" sz="900" dirty="0">
                          <a:latin typeface="+mn-lt"/>
                          <a:cs typeface="Gill Sans Nova Light" panose="020F0302020204030204" pitchFamily="34" charset="0"/>
                        </a:rPr>
                        <a:t>-Edits of images or work on photoshop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54148899"/>
                  </a:ext>
                </a:extLst>
              </a:tr>
              <a:tr h="1174266">
                <a:tc>
                  <a:txBody>
                    <a:bodyPr/>
                    <a:lstStyle/>
                    <a:p>
                      <a:endParaRPr lang="en-GB" sz="900" b="1" dirty="0">
                        <a:solidFill>
                          <a:schemeClr val="accent1"/>
                        </a:solidFill>
                        <a:latin typeface="+mn-lt"/>
                        <a:cs typeface="Gill Sans Nova Light" panose="020F03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900" dirty="0">
                          <a:latin typeface="+mn-lt"/>
                          <a:cs typeface="Gill Sans Nova Light" panose="020F0302020204030204" pitchFamily="34" charset="0"/>
                        </a:rPr>
                        <a:t>-Plans and drawings of final piece ideas</a:t>
                      </a:r>
                    </a:p>
                    <a:p>
                      <a:r>
                        <a:rPr lang="en-GB" sz="900" dirty="0">
                          <a:latin typeface="+mn-lt"/>
                          <a:cs typeface="Gill Sans Nova Light" panose="020F0302020204030204" pitchFamily="34" charset="0"/>
                        </a:rPr>
                        <a:t>-Mini mock-ups and experiments for final piece.</a:t>
                      </a:r>
                    </a:p>
                    <a:p>
                      <a:r>
                        <a:rPr lang="en-GB" sz="900" dirty="0">
                          <a:latin typeface="+mn-lt"/>
                          <a:cs typeface="Gill Sans Nova Light" panose="020F0302020204030204" pitchFamily="34" charset="0"/>
                        </a:rPr>
                        <a:t>-Creating an original final piece, that is clearly </a:t>
                      </a:r>
                      <a:r>
                        <a:rPr lang="en-GB" sz="900" dirty="0">
                          <a:solidFill>
                            <a:schemeClr val="accent1"/>
                          </a:solidFill>
                          <a:latin typeface="+mn-lt"/>
                          <a:cs typeface="Gill Sans Nova Light" panose="020F0302020204030204" pitchFamily="34" charset="0"/>
                        </a:rPr>
                        <a:t>inspired </a:t>
                      </a:r>
                      <a:r>
                        <a:rPr lang="en-GB" sz="900" dirty="0">
                          <a:latin typeface="+mn-lt"/>
                          <a:cs typeface="Gill Sans Nova Light" panose="020F0302020204030204" pitchFamily="34" charset="0"/>
                        </a:rPr>
                        <a:t>by </a:t>
                      </a:r>
                      <a:r>
                        <a:rPr lang="en-GB" sz="900" dirty="0">
                          <a:solidFill>
                            <a:schemeClr val="accent1"/>
                          </a:solidFill>
                          <a:latin typeface="+mn-lt"/>
                          <a:cs typeface="Gill Sans Nova Light" panose="020F0302020204030204" pitchFamily="34" charset="0"/>
                        </a:rPr>
                        <a:t>your research</a:t>
                      </a:r>
                      <a:r>
                        <a:rPr lang="en-GB" sz="900" dirty="0">
                          <a:latin typeface="+mn-lt"/>
                          <a:cs typeface="Gill Sans Nova Light" panose="020F0302020204030204" pitchFamily="34" charset="0"/>
                        </a:rPr>
                        <a:t> and </a:t>
                      </a:r>
                      <a:r>
                        <a:rPr lang="en-GB" sz="900" dirty="0">
                          <a:solidFill>
                            <a:schemeClr val="accent1"/>
                          </a:solidFill>
                          <a:latin typeface="+mn-lt"/>
                          <a:cs typeface="Gill Sans Nova Light" panose="020F0302020204030204" pitchFamily="34" charset="0"/>
                        </a:rPr>
                        <a:t>creative journey</a:t>
                      </a:r>
                      <a:r>
                        <a:rPr lang="en-GB" sz="900" dirty="0">
                          <a:latin typeface="+mn-lt"/>
                          <a:cs typeface="Gill Sans Nova Light" panose="020F0302020204030204" pitchFamily="34" charset="0"/>
                        </a:rPr>
                        <a:t>.</a:t>
                      </a:r>
                    </a:p>
                    <a:p>
                      <a:endParaRPr lang="en-GB" sz="900" dirty="0">
                        <a:latin typeface="+mn-lt"/>
                        <a:cs typeface="Gill Sans Nova Light" panose="020F0302020204030204" pitchFamily="34" charset="0"/>
                      </a:endParaRPr>
                    </a:p>
                    <a:p>
                      <a:endParaRPr lang="en-GB" sz="900" dirty="0">
                        <a:latin typeface="+mn-lt"/>
                        <a:cs typeface="Gill Sans Nova Light" panose="020F03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12543647"/>
                  </a:ext>
                </a:extLst>
              </a:tr>
            </a:tbl>
          </a:graphicData>
        </a:graphic>
      </p:graphicFrame>
      <p:pic>
        <p:nvPicPr>
          <p:cNvPr id="13" name="Picture 12" descr="Qr code&#10;&#10;Description automatically generated">
            <a:extLst>
              <a:ext uri="{FF2B5EF4-FFF2-40B4-BE49-F238E27FC236}">
                <a16:creationId xmlns:a16="http://schemas.microsoft.com/office/drawing/2014/main" id="{AFC3B885-E68A-48AB-B401-2A8D2F388312}"/>
              </a:ext>
            </a:extLst>
          </p:cNvPr>
          <p:cNvPicPr>
            <a:picLocks noChangeAspect="1"/>
          </p:cNvPicPr>
          <p:nvPr/>
        </p:nvPicPr>
        <p:blipFill>
          <a:blip r:embed="rId6"/>
          <a:stretch>
            <a:fillRect/>
          </a:stretch>
        </p:blipFill>
        <p:spPr>
          <a:xfrm rot="16200000">
            <a:off x="3059515" y="4325054"/>
            <a:ext cx="1321629" cy="667998"/>
          </a:xfrm>
          <a:prstGeom prst="rect">
            <a:avLst/>
          </a:prstGeom>
        </p:spPr>
      </p:pic>
      <p:pic>
        <p:nvPicPr>
          <p:cNvPr id="14" name="Picture 13" descr="Qr code&#10;&#10;Description automatically generated">
            <a:extLst>
              <a:ext uri="{FF2B5EF4-FFF2-40B4-BE49-F238E27FC236}">
                <a16:creationId xmlns:a16="http://schemas.microsoft.com/office/drawing/2014/main" id="{EA74D2F3-396B-4C0F-B185-15C9B9BF2C58}"/>
              </a:ext>
            </a:extLst>
          </p:cNvPr>
          <p:cNvPicPr>
            <a:picLocks noChangeAspect="1"/>
          </p:cNvPicPr>
          <p:nvPr/>
        </p:nvPicPr>
        <p:blipFill>
          <a:blip r:embed="rId7"/>
          <a:stretch>
            <a:fillRect/>
          </a:stretch>
        </p:blipFill>
        <p:spPr>
          <a:xfrm rot="16200000">
            <a:off x="3067233" y="2863770"/>
            <a:ext cx="1321629" cy="653709"/>
          </a:xfrm>
          <a:prstGeom prst="rect">
            <a:avLst/>
          </a:prstGeom>
        </p:spPr>
      </p:pic>
      <p:pic>
        <p:nvPicPr>
          <p:cNvPr id="15" name="Picture 14" descr="Qr code&#10;&#10;Description automatically generated">
            <a:extLst>
              <a:ext uri="{FF2B5EF4-FFF2-40B4-BE49-F238E27FC236}">
                <a16:creationId xmlns:a16="http://schemas.microsoft.com/office/drawing/2014/main" id="{A986F0E3-CE9C-4359-8BEA-D2F8C23C5B56}"/>
              </a:ext>
            </a:extLst>
          </p:cNvPr>
          <p:cNvPicPr>
            <a:picLocks noChangeAspect="1"/>
          </p:cNvPicPr>
          <p:nvPr/>
        </p:nvPicPr>
        <p:blipFill>
          <a:blip r:embed="rId8"/>
          <a:stretch>
            <a:fillRect/>
          </a:stretch>
        </p:blipFill>
        <p:spPr>
          <a:xfrm rot="16200000">
            <a:off x="3040912" y="1469114"/>
            <a:ext cx="1358833" cy="653709"/>
          </a:xfrm>
          <a:prstGeom prst="rect">
            <a:avLst/>
          </a:prstGeom>
        </p:spPr>
      </p:pic>
      <p:pic>
        <p:nvPicPr>
          <p:cNvPr id="16" name="Content Placeholder 5" descr="Qr code&#10;&#10;Description automatically generated">
            <a:extLst>
              <a:ext uri="{FF2B5EF4-FFF2-40B4-BE49-F238E27FC236}">
                <a16:creationId xmlns:a16="http://schemas.microsoft.com/office/drawing/2014/main" id="{51C52A65-00EF-46DD-8771-80239EFC2AB4}"/>
              </a:ext>
            </a:extLst>
          </p:cNvPr>
          <p:cNvPicPr>
            <a:picLocks noChangeAspect="1"/>
          </p:cNvPicPr>
          <p:nvPr/>
        </p:nvPicPr>
        <p:blipFill>
          <a:blip r:embed="rId9"/>
          <a:stretch>
            <a:fillRect/>
          </a:stretch>
        </p:blipFill>
        <p:spPr>
          <a:xfrm rot="16200000">
            <a:off x="3116205" y="5827448"/>
            <a:ext cx="1223684" cy="571501"/>
          </a:xfrm>
          <a:prstGeom prst="rect">
            <a:avLst/>
          </a:prstGeom>
        </p:spPr>
      </p:pic>
      <p:pic>
        <p:nvPicPr>
          <p:cNvPr id="6" name="Picture 5">
            <a:extLst>
              <a:ext uri="{FF2B5EF4-FFF2-40B4-BE49-F238E27FC236}">
                <a16:creationId xmlns:a16="http://schemas.microsoft.com/office/drawing/2014/main" id="{0839A430-97AB-4AEE-AA98-4AD98E08F4EA}"/>
              </a:ext>
            </a:extLst>
          </p:cNvPr>
          <p:cNvPicPr>
            <a:picLocks noChangeAspect="1"/>
          </p:cNvPicPr>
          <p:nvPr/>
        </p:nvPicPr>
        <p:blipFill>
          <a:blip r:embed="rId10"/>
          <a:stretch>
            <a:fillRect/>
          </a:stretch>
        </p:blipFill>
        <p:spPr>
          <a:xfrm>
            <a:off x="91119" y="3205858"/>
            <a:ext cx="3118498" cy="3564425"/>
          </a:xfrm>
          <a:prstGeom prst="rect">
            <a:avLst/>
          </a:prstGeom>
        </p:spPr>
      </p:pic>
      <p:sp>
        <p:nvSpPr>
          <p:cNvPr id="27" name="Rectangle 26">
            <a:extLst>
              <a:ext uri="{FF2B5EF4-FFF2-40B4-BE49-F238E27FC236}">
                <a16:creationId xmlns:a16="http://schemas.microsoft.com/office/drawing/2014/main" id="{A2E22FCE-59CC-4AB2-B0A5-B8C41C59A20B}"/>
              </a:ext>
            </a:extLst>
          </p:cNvPr>
          <p:cNvSpPr/>
          <p:nvPr/>
        </p:nvSpPr>
        <p:spPr>
          <a:xfrm>
            <a:off x="129590" y="3169867"/>
            <a:ext cx="3080027" cy="3016210"/>
          </a:xfrm>
          <a:prstGeom prst="rect">
            <a:avLst/>
          </a:prstGeom>
        </p:spPr>
        <p:txBody>
          <a:bodyPr wrap="square">
            <a:spAutoFit/>
          </a:bodyPr>
          <a:lstStyle/>
          <a:p>
            <a:r>
              <a:rPr lang="en-GB" sz="1400" b="1" dirty="0">
                <a:latin typeface="Comic Sans MS" panose="030F0702030302020204" pitchFamily="66" charset="0"/>
              </a:rPr>
              <a:t>Independent investigations- Finding your own artists!</a:t>
            </a:r>
          </a:p>
          <a:p>
            <a:endParaRPr lang="en-GB" sz="1200" dirty="0">
              <a:latin typeface="Comic Sans MS" panose="030F0702030302020204" pitchFamily="66" charset="0"/>
            </a:endParaRPr>
          </a:p>
          <a:p>
            <a:r>
              <a:rPr lang="en-GB" sz="1200" dirty="0">
                <a:latin typeface="Comic Sans MS" panose="030F0702030302020204" pitchFamily="66" charset="0"/>
              </a:rPr>
              <a:t>Tate Art Guide          Sketchbook ideas</a:t>
            </a:r>
          </a:p>
          <a:p>
            <a:endParaRPr lang="en-GB" sz="1200" dirty="0">
              <a:latin typeface="Comic Sans MS" panose="030F0702030302020204" pitchFamily="66" charset="0"/>
            </a:endParaRPr>
          </a:p>
          <a:p>
            <a:endParaRPr lang="en-GB" sz="1200" dirty="0">
              <a:latin typeface="Comic Sans MS" panose="030F0702030302020204" pitchFamily="66" charset="0"/>
            </a:endParaRPr>
          </a:p>
          <a:p>
            <a:endParaRPr lang="en-GB" sz="1200" dirty="0">
              <a:latin typeface="Comic Sans MS" panose="030F0702030302020204" pitchFamily="66" charset="0"/>
            </a:endParaRPr>
          </a:p>
          <a:p>
            <a:endParaRPr lang="en-GB" sz="1200" dirty="0">
              <a:latin typeface="Comic Sans MS" panose="030F0702030302020204" pitchFamily="66" charset="0"/>
            </a:endParaRPr>
          </a:p>
          <a:p>
            <a:endParaRPr lang="en-GB" sz="1200" dirty="0">
              <a:latin typeface="Comic Sans MS" panose="030F0702030302020204" pitchFamily="66" charset="0"/>
            </a:endParaRPr>
          </a:p>
          <a:p>
            <a:endParaRPr lang="en-GB" sz="1200" dirty="0">
              <a:latin typeface="Comic Sans MS" panose="030F0702030302020204" pitchFamily="66" charset="0"/>
            </a:endParaRPr>
          </a:p>
          <a:p>
            <a:endParaRPr lang="en-GB" sz="1200" dirty="0">
              <a:latin typeface="Comic Sans MS" panose="030F0702030302020204" pitchFamily="66" charset="0"/>
            </a:endParaRPr>
          </a:p>
          <a:p>
            <a:endParaRPr lang="en-GB" sz="1200" dirty="0">
              <a:latin typeface="Comic Sans MS" panose="030F0702030302020204" pitchFamily="66" charset="0"/>
            </a:endParaRPr>
          </a:p>
          <a:p>
            <a:r>
              <a:rPr lang="en-GB" sz="1200" dirty="0">
                <a:latin typeface="Comic Sans MS" panose="030F0702030302020204" pitchFamily="66" charset="0"/>
              </a:rPr>
              <a:t>Grade 9 Videos of Student Sketchbooks</a:t>
            </a:r>
          </a:p>
          <a:p>
            <a:endParaRPr lang="en-GB" sz="1200" dirty="0">
              <a:latin typeface="Comic Sans MS" panose="030F0702030302020204" pitchFamily="66" charset="0"/>
            </a:endParaRPr>
          </a:p>
          <a:p>
            <a:endParaRPr lang="en-GB" dirty="0"/>
          </a:p>
        </p:txBody>
      </p:sp>
      <p:pic>
        <p:nvPicPr>
          <p:cNvPr id="28" name="Picture 27" descr="Qr code&#10;&#10;Description automatically generated">
            <a:extLst>
              <a:ext uri="{FF2B5EF4-FFF2-40B4-BE49-F238E27FC236}">
                <a16:creationId xmlns:a16="http://schemas.microsoft.com/office/drawing/2014/main" id="{AE8C5EDE-3898-4057-9C8D-A9AEBD9275D9}"/>
              </a:ext>
            </a:extLst>
          </p:cNvPr>
          <p:cNvPicPr>
            <a:picLocks noChangeAspect="1"/>
          </p:cNvPicPr>
          <p:nvPr/>
        </p:nvPicPr>
        <p:blipFill>
          <a:blip r:embed="rId11"/>
          <a:stretch>
            <a:fillRect/>
          </a:stretch>
        </p:blipFill>
        <p:spPr>
          <a:xfrm>
            <a:off x="315270" y="4042314"/>
            <a:ext cx="944245" cy="933473"/>
          </a:xfrm>
          <a:prstGeom prst="rect">
            <a:avLst/>
          </a:prstGeom>
        </p:spPr>
      </p:pic>
      <p:pic>
        <p:nvPicPr>
          <p:cNvPr id="29" name="Picture 28" descr="Qr code&#10;&#10;Description automatically generated">
            <a:extLst>
              <a:ext uri="{FF2B5EF4-FFF2-40B4-BE49-F238E27FC236}">
                <a16:creationId xmlns:a16="http://schemas.microsoft.com/office/drawing/2014/main" id="{121162E2-419C-4C16-A763-9D616EBC06DB}"/>
              </a:ext>
            </a:extLst>
          </p:cNvPr>
          <p:cNvPicPr>
            <a:picLocks noChangeAspect="1"/>
          </p:cNvPicPr>
          <p:nvPr/>
        </p:nvPicPr>
        <p:blipFill>
          <a:blip r:embed="rId12"/>
          <a:stretch>
            <a:fillRect/>
          </a:stretch>
        </p:blipFill>
        <p:spPr>
          <a:xfrm>
            <a:off x="1946379" y="4042314"/>
            <a:ext cx="944245" cy="945756"/>
          </a:xfrm>
          <a:prstGeom prst="rect">
            <a:avLst/>
          </a:prstGeom>
        </p:spPr>
      </p:pic>
      <p:pic>
        <p:nvPicPr>
          <p:cNvPr id="30" name="Picture 12" descr="Qr code&#10;&#10;Description automatically generated">
            <a:extLst>
              <a:ext uri="{FF2B5EF4-FFF2-40B4-BE49-F238E27FC236}">
                <a16:creationId xmlns:a16="http://schemas.microsoft.com/office/drawing/2014/main" id="{F443C7AF-7D0D-4283-8411-FDF956B1E462}"/>
              </a:ext>
            </a:extLst>
          </p:cNvPr>
          <p:cNvPicPr>
            <a:picLocks noChangeAspect="1"/>
          </p:cNvPicPr>
          <p:nvPr/>
        </p:nvPicPr>
        <p:blipFill>
          <a:blip r:embed="rId13"/>
          <a:stretch>
            <a:fillRect/>
          </a:stretch>
        </p:blipFill>
        <p:spPr>
          <a:xfrm>
            <a:off x="2276167" y="5786857"/>
            <a:ext cx="933450" cy="927301"/>
          </a:xfrm>
          <a:prstGeom prst="rect">
            <a:avLst/>
          </a:prstGeom>
        </p:spPr>
      </p:pic>
      <p:pic>
        <p:nvPicPr>
          <p:cNvPr id="31" name="Content Placeholder 6" descr="Qr code&#10;&#10;Description automatically generated">
            <a:extLst>
              <a:ext uri="{FF2B5EF4-FFF2-40B4-BE49-F238E27FC236}">
                <a16:creationId xmlns:a16="http://schemas.microsoft.com/office/drawing/2014/main" id="{F3E2FC32-EA11-4853-AC4B-D59FE66DFAEF}"/>
              </a:ext>
            </a:extLst>
          </p:cNvPr>
          <p:cNvPicPr>
            <a:picLocks noChangeAspect="1"/>
          </p:cNvPicPr>
          <p:nvPr/>
        </p:nvPicPr>
        <p:blipFill>
          <a:blip r:embed="rId14"/>
          <a:stretch>
            <a:fillRect/>
          </a:stretch>
        </p:blipFill>
        <p:spPr>
          <a:xfrm>
            <a:off x="1192272" y="5794070"/>
            <a:ext cx="950336" cy="933552"/>
          </a:xfrm>
          <a:prstGeom prst="rect">
            <a:avLst/>
          </a:prstGeom>
        </p:spPr>
      </p:pic>
      <p:pic>
        <p:nvPicPr>
          <p:cNvPr id="32" name="Picture 31" descr="Qr code&#10;&#10;Description automatically generated">
            <a:extLst>
              <a:ext uri="{FF2B5EF4-FFF2-40B4-BE49-F238E27FC236}">
                <a16:creationId xmlns:a16="http://schemas.microsoft.com/office/drawing/2014/main" id="{356D52EE-1C6D-4C7D-8C8F-3F2D02515FCC}"/>
              </a:ext>
            </a:extLst>
          </p:cNvPr>
          <p:cNvPicPr>
            <a:picLocks noChangeAspect="1"/>
          </p:cNvPicPr>
          <p:nvPr/>
        </p:nvPicPr>
        <p:blipFill>
          <a:blip r:embed="rId15"/>
          <a:stretch>
            <a:fillRect/>
          </a:stretch>
        </p:blipFill>
        <p:spPr>
          <a:xfrm>
            <a:off x="117661" y="5777635"/>
            <a:ext cx="944245" cy="933552"/>
          </a:xfrm>
          <a:prstGeom prst="rect">
            <a:avLst/>
          </a:prstGeom>
        </p:spPr>
      </p:pic>
      <p:sp>
        <p:nvSpPr>
          <p:cNvPr id="21" name="Oval 20">
            <a:extLst>
              <a:ext uri="{FF2B5EF4-FFF2-40B4-BE49-F238E27FC236}">
                <a16:creationId xmlns:a16="http://schemas.microsoft.com/office/drawing/2014/main" id="{FB611907-67FF-40C3-B129-95505E8B125D}"/>
              </a:ext>
            </a:extLst>
          </p:cNvPr>
          <p:cNvSpPr/>
          <p:nvPr/>
        </p:nvSpPr>
        <p:spPr>
          <a:xfrm>
            <a:off x="995362" y="1989477"/>
            <a:ext cx="2540000" cy="18317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They even contain QR codes to helpful videos.</a:t>
            </a:r>
          </a:p>
        </p:txBody>
      </p:sp>
    </p:spTree>
    <p:extLst>
      <p:ext uri="{BB962C8B-B14F-4D97-AF65-F5344CB8AC3E}">
        <p14:creationId xmlns:p14="http://schemas.microsoft.com/office/powerpoint/2010/main" val="580547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6FFCC-02ED-45CA-B561-9549D46E6333}"/>
              </a:ext>
            </a:extLst>
          </p:cNvPr>
          <p:cNvSpPr>
            <a:spLocks noGrp="1"/>
          </p:cNvSpPr>
          <p:nvPr>
            <p:ph type="title"/>
          </p:nvPr>
        </p:nvSpPr>
        <p:spPr/>
        <p:txBody>
          <a:bodyPr/>
          <a:lstStyle/>
          <a:p>
            <a:r>
              <a:rPr lang="en-GB" dirty="0"/>
              <a:t>Helpful Bookmark</a:t>
            </a:r>
          </a:p>
        </p:txBody>
      </p:sp>
      <p:sp>
        <p:nvSpPr>
          <p:cNvPr id="4" name="Content Placeholder 3">
            <a:extLst>
              <a:ext uri="{FF2B5EF4-FFF2-40B4-BE49-F238E27FC236}">
                <a16:creationId xmlns:a16="http://schemas.microsoft.com/office/drawing/2014/main" id="{D2FA69E0-E9F3-47A8-ABAB-71C1EA0A479B}"/>
              </a:ext>
            </a:extLst>
          </p:cNvPr>
          <p:cNvSpPr>
            <a:spLocks noGrp="1"/>
          </p:cNvSpPr>
          <p:nvPr>
            <p:ph idx="1"/>
          </p:nvPr>
        </p:nvSpPr>
        <p:spPr>
          <a:xfrm>
            <a:off x="628650" y="1825625"/>
            <a:ext cx="5137773" cy="4351338"/>
          </a:xfrm>
        </p:spPr>
        <p:txBody>
          <a:bodyPr>
            <a:normAutofit fontScale="92500"/>
          </a:bodyPr>
          <a:lstStyle/>
          <a:p>
            <a:pPr marL="0" indent="0">
              <a:buNone/>
            </a:pPr>
            <a:r>
              <a:rPr lang="en-GB" dirty="0"/>
              <a:t>Breaks down each of the assessment objectives.</a:t>
            </a:r>
          </a:p>
          <a:p>
            <a:pPr marL="0" indent="0">
              <a:buNone/>
            </a:pPr>
            <a:endParaRPr lang="en-GB" dirty="0"/>
          </a:p>
          <a:p>
            <a:pPr marL="0" indent="0">
              <a:buNone/>
            </a:pPr>
            <a:r>
              <a:rPr lang="en-GB" dirty="0"/>
              <a:t>Gives you useful suggestions on how you can achieve and add to each of the different assessment objectives.</a:t>
            </a:r>
          </a:p>
          <a:p>
            <a:pPr marL="0" indent="0">
              <a:buNone/>
            </a:pPr>
            <a:endParaRPr lang="en-GB" dirty="0"/>
          </a:p>
          <a:p>
            <a:pPr marL="0" indent="0">
              <a:buNone/>
            </a:pPr>
            <a:r>
              <a:rPr lang="en-GB" dirty="0"/>
              <a:t>Helpful when there is an area that you are lacking work in to help boost your marks.</a:t>
            </a:r>
          </a:p>
        </p:txBody>
      </p:sp>
      <p:pic>
        <p:nvPicPr>
          <p:cNvPr id="3" name="Picture 2">
            <a:extLst>
              <a:ext uri="{FF2B5EF4-FFF2-40B4-BE49-F238E27FC236}">
                <a16:creationId xmlns:a16="http://schemas.microsoft.com/office/drawing/2014/main" id="{8221F42F-AEBF-4D67-BA3B-AEB2C9005AB3}"/>
              </a:ext>
            </a:extLst>
          </p:cNvPr>
          <p:cNvPicPr>
            <a:picLocks noChangeAspect="1"/>
          </p:cNvPicPr>
          <p:nvPr/>
        </p:nvPicPr>
        <p:blipFill>
          <a:blip r:embed="rId2"/>
          <a:stretch>
            <a:fillRect/>
          </a:stretch>
        </p:blipFill>
        <p:spPr>
          <a:xfrm>
            <a:off x="5766423" y="0"/>
            <a:ext cx="2748927" cy="6858000"/>
          </a:xfrm>
          <a:prstGeom prst="rect">
            <a:avLst/>
          </a:prstGeom>
        </p:spPr>
      </p:pic>
    </p:spTree>
    <p:extLst>
      <p:ext uri="{BB962C8B-B14F-4D97-AF65-F5344CB8AC3E}">
        <p14:creationId xmlns:p14="http://schemas.microsoft.com/office/powerpoint/2010/main" val="29912937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777E26-9E8E-4E0C-A8E6-1593460D7B0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5926" b="4814"/>
          <a:stretch/>
        </p:blipFill>
        <p:spPr>
          <a:xfrm>
            <a:off x="3746500" y="-1"/>
            <a:ext cx="5397500" cy="6863671"/>
          </a:xfrm>
          <a:prstGeom prst="rect">
            <a:avLst/>
          </a:prstGeom>
        </p:spPr>
      </p:pic>
      <p:sp>
        <p:nvSpPr>
          <p:cNvPr id="7" name="Content Placeholder 6">
            <a:extLst>
              <a:ext uri="{FF2B5EF4-FFF2-40B4-BE49-F238E27FC236}">
                <a16:creationId xmlns:a16="http://schemas.microsoft.com/office/drawing/2014/main" id="{F42EA171-6EA6-4883-B3AB-ED11D4C6F468}"/>
              </a:ext>
            </a:extLst>
          </p:cNvPr>
          <p:cNvSpPr>
            <a:spLocks noGrp="1"/>
          </p:cNvSpPr>
          <p:nvPr>
            <p:ph idx="1"/>
          </p:nvPr>
        </p:nvSpPr>
        <p:spPr>
          <a:xfrm>
            <a:off x="546100" y="-5671"/>
            <a:ext cx="3200400" cy="6863671"/>
          </a:xfrm>
        </p:spPr>
        <p:txBody>
          <a:bodyPr>
            <a:normAutofit/>
          </a:bodyPr>
          <a:lstStyle/>
          <a:p>
            <a:pPr marL="0" indent="0">
              <a:buNone/>
            </a:pPr>
            <a:r>
              <a:rPr lang="en-GB" dirty="0"/>
              <a:t>It is useful to familiarise yourself with the assessment objectives marking criteria.</a:t>
            </a:r>
          </a:p>
          <a:p>
            <a:pPr marL="0" indent="0">
              <a:buNone/>
            </a:pPr>
            <a:endParaRPr lang="en-GB" dirty="0"/>
          </a:p>
          <a:p>
            <a:pPr marL="0" indent="0">
              <a:buNone/>
            </a:pPr>
            <a:r>
              <a:rPr lang="en-GB" dirty="0"/>
              <a:t>Look at the wording and assess yourself on where you would mark yourself under each objective.</a:t>
            </a:r>
          </a:p>
          <a:p>
            <a:pPr marL="0" indent="0">
              <a:buNone/>
            </a:pPr>
            <a:endParaRPr lang="en-GB" dirty="0"/>
          </a:p>
          <a:p>
            <a:pPr marL="0" indent="0">
              <a:buNone/>
            </a:pPr>
            <a:r>
              <a:rPr lang="en-GB" dirty="0"/>
              <a:t>This is what is used when moderating your work at the end of the course</a:t>
            </a:r>
          </a:p>
        </p:txBody>
      </p:sp>
    </p:spTree>
    <p:extLst>
      <p:ext uri="{BB962C8B-B14F-4D97-AF65-F5344CB8AC3E}">
        <p14:creationId xmlns:p14="http://schemas.microsoft.com/office/powerpoint/2010/main" val="37950122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C4862-732B-4B46-93CD-91A02F83D7E2}"/>
              </a:ext>
            </a:extLst>
          </p:cNvPr>
          <p:cNvSpPr>
            <a:spLocks noGrp="1"/>
          </p:cNvSpPr>
          <p:nvPr>
            <p:ph type="title"/>
          </p:nvPr>
        </p:nvSpPr>
        <p:spPr>
          <a:xfrm>
            <a:off x="628650" y="1"/>
            <a:ext cx="7886700" cy="927100"/>
          </a:xfrm>
        </p:spPr>
        <p:txBody>
          <a:bodyPr/>
          <a:lstStyle/>
          <a:p>
            <a:r>
              <a:rPr lang="en-GB" dirty="0"/>
              <a:t>Useful Websites/Pages to Visit</a:t>
            </a:r>
          </a:p>
        </p:txBody>
      </p:sp>
      <p:sp>
        <p:nvSpPr>
          <p:cNvPr id="3" name="Content Placeholder 2">
            <a:extLst>
              <a:ext uri="{FF2B5EF4-FFF2-40B4-BE49-F238E27FC236}">
                <a16:creationId xmlns:a16="http://schemas.microsoft.com/office/drawing/2014/main" id="{AF2C3681-69D2-411F-97A6-24C385F4392E}"/>
              </a:ext>
            </a:extLst>
          </p:cNvPr>
          <p:cNvSpPr>
            <a:spLocks noGrp="1"/>
          </p:cNvSpPr>
          <p:nvPr>
            <p:ph idx="1"/>
          </p:nvPr>
        </p:nvSpPr>
        <p:spPr>
          <a:xfrm>
            <a:off x="0" y="927101"/>
            <a:ext cx="9144000" cy="5930899"/>
          </a:xfrm>
        </p:spPr>
        <p:txBody>
          <a:bodyPr>
            <a:normAutofit fontScale="92500" lnSpcReduction="10000"/>
          </a:bodyPr>
          <a:lstStyle/>
          <a:p>
            <a:r>
              <a:rPr lang="en-GB" sz="1800" b="1" dirty="0"/>
              <a:t>Julia Stubbs: </a:t>
            </a:r>
            <a:r>
              <a:rPr lang="en-GB" sz="1800" dirty="0"/>
              <a:t>A compilation of exemplar material spanning eight years, from 2004 to 2016. Past GCSE Art &amp; Design students created these works for their final exam. Each student's name is a hyperlink to their work. Next to their name, you'll find their grade and point percentage. You may click on each student's name to visit a gallery of their work. Don't forget to check out the sketchbook entries at the lower right side of the page!</a:t>
            </a:r>
          </a:p>
          <a:p>
            <a:endParaRPr lang="en-GB" sz="1800" dirty="0"/>
          </a:p>
          <a:p>
            <a:r>
              <a:rPr lang="en-GB" sz="1800" b="1" dirty="0"/>
              <a:t>Pinterest:</a:t>
            </a:r>
            <a:r>
              <a:rPr lang="en-GB" sz="1800" dirty="0"/>
              <a:t> There is no better way to understand what excellent work looks like than by looking up posted sketchbooks. Talented students routinely post to Pinterest and other social networking sites. Past sketchbooks can also provide inspiration for how to present your work and inspirational artists.</a:t>
            </a:r>
          </a:p>
          <a:p>
            <a:endParaRPr lang="en-GB" sz="1800" dirty="0"/>
          </a:p>
          <a:p>
            <a:r>
              <a:rPr lang="en-GB" sz="1800" b="1" dirty="0"/>
              <a:t>YouTube:</a:t>
            </a:r>
            <a:r>
              <a:rPr lang="en-GB" sz="1800" dirty="0"/>
              <a:t> This platform hosts many videos particularly interesting to GSCE art students. You may search the site to find students showing their work, page by page. They narrate their work in loving detail while pointing out their less noticeable features.</a:t>
            </a:r>
          </a:p>
          <a:p>
            <a:r>
              <a:rPr lang="en-GB" sz="1800" dirty="0"/>
              <a:t>Some of the best advice provided include the importance of focusing on quality rather than quantity. These students aver that you should not be afraid to experiment and even make mistakes. That way, the examiners can see your process; the steps you've taken to create your works of art. They'll impress upon you that an excellent sketchbook doesn’t have to be tidy.</a:t>
            </a:r>
          </a:p>
          <a:p>
            <a:endParaRPr lang="en-GB" sz="1800" dirty="0"/>
          </a:p>
          <a:p>
            <a:r>
              <a:rPr lang="en-GB" sz="1800" b="1" dirty="0"/>
              <a:t>Your Paintings – Art: </a:t>
            </a:r>
            <a:r>
              <a:rPr lang="en-GB" sz="1800" dirty="0"/>
              <a:t>This excellent resource makes it possible for art lovers and students alike to discover the contents of the UK's National Collection of oil paintings. Search for information on the lives and work of thousands of artists, discover where you can view important artworks in person and find resources which are specifically aimed at schools. The guide to artistic styles and movements provides an excellent introduction to over 40 different artistic styles and movements.</a:t>
            </a:r>
          </a:p>
        </p:txBody>
      </p:sp>
    </p:spTree>
    <p:extLst>
      <p:ext uri="{BB962C8B-B14F-4D97-AF65-F5344CB8AC3E}">
        <p14:creationId xmlns:p14="http://schemas.microsoft.com/office/powerpoint/2010/main" val="13107810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13b3a04-fe76-47e2-86e8-2dbb6722e609">
      <Terms xmlns="http://schemas.microsoft.com/office/infopath/2007/PartnerControls"/>
    </lcf76f155ced4ddcb4097134ff3c332f>
    <TaxCatchAll xmlns="92e14fe5-5db3-4e84-b802-5441ea3ea67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CD6FB37B9F14E44869D9E0EF2DAF4E7" ma:contentTypeVersion="17" ma:contentTypeDescription="Create a new document." ma:contentTypeScope="" ma:versionID="96ceb983cda1d7aa542bb42955af36d5">
  <xsd:schema xmlns:xsd="http://www.w3.org/2001/XMLSchema" xmlns:xs="http://www.w3.org/2001/XMLSchema" xmlns:p="http://schemas.microsoft.com/office/2006/metadata/properties" xmlns:ns2="913b3a04-fe76-47e2-86e8-2dbb6722e609" xmlns:ns3="92e14fe5-5db3-4e84-b802-5441ea3ea674" targetNamespace="http://schemas.microsoft.com/office/2006/metadata/properties" ma:root="true" ma:fieldsID="c8cba7bb120bae750aa87ea627d01246" ns2:_="" ns3:_="">
    <xsd:import namespace="913b3a04-fe76-47e2-86e8-2dbb6722e609"/>
    <xsd:import namespace="92e14fe5-5db3-4e84-b802-5441ea3ea67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13b3a04-fe76-47e2-86e8-2dbb6722e60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c66c7601-3705-40a9-a1e1-b249fa7d7113"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2e14fe5-5db3-4e84-b802-5441ea3ea674"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5d52fe9d-6a6d-453d-91fe-d254cf375b17}" ma:internalName="TaxCatchAll" ma:showField="CatchAllData" ma:web="92e14fe5-5db3-4e84-b802-5441ea3ea67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5CD4828-9F5D-4A49-8F72-16939EC9C3A5}">
  <ds:schemaRefs>
    <ds:schemaRef ds:uri="http://schemas.microsoft.com/office/2006/metadata/properties"/>
    <ds:schemaRef ds:uri="http://schemas.microsoft.com/office/infopath/2007/PartnerControls"/>
    <ds:schemaRef ds:uri="913b3a04-fe76-47e2-86e8-2dbb6722e609"/>
    <ds:schemaRef ds:uri="92e14fe5-5db3-4e84-b802-5441ea3ea674"/>
  </ds:schemaRefs>
</ds:datastoreItem>
</file>

<file path=customXml/itemProps2.xml><?xml version="1.0" encoding="utf-8"?>
<ds:datastoreItem xmlns:ds="http://schemas.openxmlformats.org/officeDocument/2006/customXml" ds:itemID="{D6F7E309-4E7C-4CF5-AC55-02BACC45F90A}">
  <ds:schemaRefs>
    <ds:schemaRef ds:uri="http://schemas.microsoft.com/sharepoint/v3/contenttype/forms"/>
  </ds:schemaRefs>
</ds:datastoreItem>
</file>

<file path=customXml/itemProps3.xml><?xml version="1.0" encoding="utf-8"?>
<ds:datastoreItem xmlns:ds="http://schemas.openxmlformats.org/officeDocument/2006/customXml" ds:itemID="{27138FBD-CE2E-4963-B61C-DDF76B8C5D4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13b3a04-fe76-47e2-86e8-2dbb6722e609"/>
    <ds:schemaRef ds:uri="92e14fe5-5db3-4e84-b802-5441ea3ea67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978</TotalTime>
  <Words>1165</Words>
  <Application>Microsoft Office PowerPoint</Application>
  <PresentationFormat>On-screen Show (4:3)</PresentationFormat>
  <Paragraphs>129</Paragraphs>
  <Slides>6</Slides>
  <Notes>1</Notes>
  <HiddenSlides>0</HiddenSlides>
  <MMClips>0</MMClips>
  <ScaleCrop>false</ScaleCrop>
  <HeadingPairs>
    <vt:vector size="4" baseType="variant">
      <vt:variant>
        <vt:lpstr>Theme</vt:lpstr>
      </vt:variant>
      <vt:variant>
        <vt:i4>2</vt:i4>
      </vt:variant>
      <vt:variant>
        <vt:lpstr>Slide Titles</vt:lpstr>
      </vt:variant>
      <vt:variant>
        <vt:i4>6</vt:i4>
      </vt:variant>
    </vt:vector>
  </HeadingPairs>
  <TitlesOfParts>
    <vt:vector size="8" baseType="lpstr">
      <vt:lpstr>Office Theme</vt:lpstr>
      <vt:lpstr>1_Office Theme</vt:lpstr>
      <vt:lpstr>Revision Guide</vt:lpstr>
      <vt:lpstr>PowerPoint Presentation</vt:lpstr>
      <vt:lpstr>PowerPoint Presentation</vt:lpstr>
      <vt:lpstr>Helpful Bookmark</vt:lpstr>
      <vt:lpstr>PowerPoint Presentation</vt:lpstr>
      <vt:lpstr>Useful Websites/Pages to Visit</vt:lpstr>
    </vt:vector>
  </TitlesOfParts>
  <Company>St Peter's RC High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Knowledge Organiser</dc:title>
  <dc:creator>Gabrielle York</dc:creator>
  <cp:lastModifiedBy>G York</cp:lastModifiedBy>
  <cp:revision>81</cp:revision>
  <dcterms:created xsi:type="dcterms:W3CDTF">2020-11-18T10:29:15Z</dcterms:created>
  <dcterms:modified xsi:type="dcterms:W3CDTF">2024-02-05T11:43:07Z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0x010100DCD6FB37B9F14E44869D9E0EF2DAF4E7</vt:lpwstr>
  </property>
  <property fmtid="{D5CDD505-2E9C-101B-9397-08002B2CF9AE}" pid="3" name="MediaServiceImageTags">
    <vt:lpwstr/>
  </property>
</Properties>
</file>