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59" r:id="rId6"/>
    <p:sldId id="260" r:id="rId7"/>
    <p:sldId id="263"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38"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2C9E-BDEA-4D8C-B246-8EDB9F29DF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E2D11B0-8BE3-43F8-8D71-04F4756732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8AA02EA-EDB9-41A8-981F-1B8B100589FE}"/>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5" name="Footer Placeholder 4">
            <a:extLst>
              <a:ext uri="{FF2B5EF4-FFF2-40B4-BE49-F238E27FC236}">
                <a16:creationId xmlns:a16="http://schemas.microsoft.com/office/drawing/2014/main" id="{0C5AE5C1-DA1C-4037-9324-F4FF6435F0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B0C7D8-EE47-4829-8D11-C9A422835F7F}"/>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3088177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D1C78-7F5F-4382-9A34-9211F6018D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5614802-39FB-4227-8CFF-597634F8D2A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E8CBAA-8B56-4A06-801A-4ECAA12CF52F}"/>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5" name="Footer Placeholder 4">
            <a:extLst>
              <a:ext uri="{FF2B5EF4-FFF2-40B4-BE49-F238E27FC236}">
                <a16:creationId xmlns:a16="http://schemas.microsoft.com/office/drawing/2014/main" id="{C6D08303-CFE1-4077-9652-D8A5CE4522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3663AA-AFF1-4CB8-92A7-2C42A947B258}"/>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3509901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01B07-F72C-428B-921D-1EB5727737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2A68B4F-8CD5-4EAC-9D44-DC4AFDAD8B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510DE39-4106-415A-B5E1-9AD126E1CC4F}"/>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5" name="Footer Placeholder 4">
            <a:extLst>
              <a:ext uri="{FF2B5EF4-FFF2-40B4-BE49-F238E27FC236}">
                <a16:creationId xmlns:a16="http://schemas.microsoft.com/office/drawing/2014/main" id="{2995F911-3C44-4B1E-B05B-DD614C0A98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28D647-F2F6-4376-AD84-256685AD6BAE}"/>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1184006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5EE41-C704-419A-9378-328B23A8D9F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615D3F-C668-4425-9D33-5C2379ADBE4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3DB5EC4-D266-4885-A7BD-CC4FF11FC03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664034-FD07-4390-8CC4-1666EA2E69B3}"/>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6" name="Footer Placeholder 5">
            <a:extLst>
              <a:ext uri="{FF2B5EF4-FFF2-40B4-BE49-F238E27FC236}">
                <a16:creationId xmlns:a16="http://schemas.microsoft.com/office/drawing/2014/main" id="{84CF0F83-C96B-4A16-9D65-E131A2DA3D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CC5FD6-5436-4E9E-9E8A-15DA91A826AF}"/>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399522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A9AD7-C78B-4FC2-8828-FC885F16663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E94561B-C86D-43E8-80E6-E6B99187C2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BA176C-43D4-4795-9F53-9D269F6EC98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9FDB149-EF57-482A-9B57-4B39F3A687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099C530-062B-46E7-9D51-3E1DAC0626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C15A3BC-21A7-4FD9-8764-96893DDF08F4}"/>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8" name="Footer Placeholder 7">
            <a:extLst>
              <a:ext uri="{FF2B5EF4-FFF2-40B4-BE49-F238E27FC236}">
                <a16:creationId xmlns:a16="http://schemas.microsoft.com/office/drawing/2014/main" id="{B1C21E5F-9863-4E19-8C74-34C2556ABA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92F1C2-8AAC-4D33-87B4-F242DADA0F87}"/>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155881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6A362-1A48-4FA0-8761-F8C377285B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D0B9943-F311-411F-ABF9-5D14CAC130BD}"/>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4" name="Footer Placeholder 3">
            <a:extLst>
              <a:ext uri="{FF2B5EF4-FFF2-40B4-BE49-F238E27FC236}">
                <a16:creationId xmlns:a16="http://schemas.microsoft.com/office/drawing/2014/main" id="{75931CA8-CA1F-4B42-ADF2-9751DF8E5C2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D137FD-BF9A-4C47-BACD-722FC287AE68}"/>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397497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199DAD-EBFE-4188-9EA1-59F9736266C7}"/>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3" name="Footer Placeholder 2">
            <a:extLst>
              <a:ext uri="{FF2B5EF4-FFF2-40B4-BE49-F238E27FC236}">
                <a16:creationId xmlns:a16="http://schemas.microsoft.com/office/drawing/2014/main" id="{15EE95B8-74EA-4B48-AC94-F44A5DCF2A0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D7E91CC-707E-4D37-A368-24A0FC4785F5}"/>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463417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FA1D6-401D-45A7-AE32-BA8B0B4D87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134F86C-1536-44F5-B4C7-6C3C2CE4AD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7001FA-1FD7-42E4-A3D7-759642D8E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F27165-E90B-4B09-8C69-4FD92F3084E4}"/>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6" name="Footer Placeholder 5">
            <a:extLst>
              <a:ext uri="{FF2B5EF4-FFF2-40B4-BE49-F238E27FC236}">
                <a16:creationId xmlns:a16="http://schemas.microsoft.com/office/drawing/2014/main" id="{94A8B92D-1084-41C2-AB22-95D14B0798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657ED1-CF5B-4C73-BB41-6B52F26774AD}"/>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1508672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08F84-4F32-4558-AE74-E3C43C101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33A5B83-E937-418B-91F1-50556F56A6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08F0D23-A17D-4DF4-9964-D6BC901020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F61B5DE-B6A5-4EC8-9194-7BB4E8C6240E}"/>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6" name="Footer Placeholder 5">
            <a:extLst>
              <a:ext uri="{FF2B5EF4-FFF2-40B4-BE49-F238E27FC236}">
                <a16:creationId xmlns:a16="http://schemas.microsoft.com/office/drawing/2014/main" id="{7A823F59-A619-4216-B4E1-33ACF28D50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7B9F26-9AAC-4D42-B114-7A993C33E374}"/>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1241224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E0BE-DCC0-4663-AD97-2260126C30F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330568-5F5D-451C-BF98-501FE383737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F5BEC0-00AC-463D-A3CD-8BD4C454294A}"/>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5" name="Footer Placeholder 4">
            <a:extLst>
              <a:ext uri="{FF2B5EF4-FFF2-40B4-BE49-F238E27FC236}">
                <a16:creationId xmlns:a16="http://schemas.microsoft.com/office/drawing/2014/main" id="{B433E6AF-5E90-4A8B-B745-2A3F088EC5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08C6AA-76EA-4FC3-9A81-6568C09BAE0E}"/>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242323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EF65B8-0AF5-4BAF-9026-D100BB3366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65DD26-48D0-4575-89F6-EFB4BAFB39A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37A071-FE5D-40E5-87F6-9E17174E2E99}"/>
              </a:ext>
            </a:extLst>
          </p:cNvPr>
          <p:cNvSpPr>
            <a:spLocks noGrp="1"/>
          </p:cNvSpPr>
          <p:nvPr>
            <p:ph type="dt" sz="half" idx="10"/>
          </p:nvPr>
        </p:nvSpPr>
        <p:spPr/>
        <p:txBody>
          <a:bodyPr/>
          <a:lstStyle/>
          <a:p>
            <a:fld id="{8BB703AE-AAC1-49C0-919C-6BAC76601406}" type="datetimeFigureOut">
              <a:rPr lang="en-GB" smtClean="0"/>
              <a:t>30/01/2024</a:t>
            </a:fld>
            <a:endParaRPr lang="en-GB"/>
          </a:p>
        </p:txBody>
      </p:sp>
      <p:sp>
        <p:nvSpPr>
          <p:cNvPr id="5" name="Footer Placeholder 4">
            <a:extLst>
              <a:ext uri="{FF2B5EF4-FFF2-40B4-BE49-F238E27FC236}">
                <a16:creationId xmlns:a16="http://schemas.microsoft.com/office/drawing/2014/main" id="{36E8CFAE-3597-4C5C-B2C6-57F81DB7A7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92F34A-87A6-471B-8944-30B85375188D}"/>
              </a:ext>
            </a:extLst>
          </p:cNvPr>
          <p:cNvSpPr>
            <a:spLocks noGrp="1"/>
          </p:cNvSpPr>
          <p:nvPr>
            <p:ph type="sldNum" sz="quarter" idx="12"/>
          </p:nvPr>
        </p:nvSpPr>
        <p:spPr/>
        <p:txBody>
          <a:bodyPr/>
          <a:lstStyle/>
          <a:p>
            <a:fld id="{BE4D855E-799E-42B6-A294-36E03CEB2B07}" type="slidenum">
              <a:rPr lang="en-GB" smtClean="0"/>
              <a:t>‹#›</a:t>
            </a:fld>
            <a:endParaRPr lang="en-GB"/>
          </a:p>
        </p:txBody>
      </p:sp>
    </p:spTree>
    <p:extLst>
      <p:ext uri="{BB962C8B-B14F-4D97-AF65-F5344CB8AC3E}">
        <p14:creationId xmlns:p14="http://schemas.microsoft.com/office/powerpoint/2010/main" val="935249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6FAADF-9A1B-4EE9-859E-985850AD58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3AB839-4C59-4689-B3E3-769B24F0A2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83BECB-1055-4ADE-8751-474719660D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B703AE-AAC1-49C0-919C-6BAC76601406}" type="datetimeFigureOut">
              <a:rPr lang="en-GB" smtClean="0"/>
              <a:t>30/01/2024</a:t>
            </a:fld>
            <a:endParaRPr lang="en-GB"/>
          </a:p>
        </p:txBody>
      </p:sp>
      <p:sp>
        <p:nvSpPr>
          <p:cNvPr id="5" name="Footer Placeholder 4">
            <a:extLst>
              <a:ext uri="{FF2B5EF4-FFF2-40B4-BE49-F238E27FC236}">
                <a16:creationId xmlns:a16="http://schemas.microsoft.com/office/drawing/2014/main" id="{ADEA278D-3C98-489A-A46F-6B011773B5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14452E-5138-4E59-9CF0-F451260B30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D855E-799E-42B6-A294-36E03CEB2B07}" type="slidenum">
              <a:rPr lang="en-GB" smtClean="0"/>
              <a:t>‹#›</a:t>
            </a:fld>
            <a:endParaRPr lang="en-GB"/>
          </a:p>
        </p:txBody>
      </p:sp>
    </p:spTree>
    <p:extLst>
      <p:ext uri="{BB962C8B-B14F-4D97-AF65-F5344CB8AC3E}">
        <p14:creationId xmlns:p14="http://schemas.microsoft.com/office/powerpoint/2010/main" val="3228603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E734-938A-4C28-A5A4-BF000FF9833A}"/>
              </a:ext>
            </a:extLst>
          </p:cNvPr>
          <p:cNvSpPr>
            <a:spLocks noGrp="1"/>
          </p:cNvSpPr>
          <p:nvPr>
            <p:ph type="ctrTitle"/>
          </p:nvPr>
        </p:nvSpPr>
        <p:spPr/>
        <p:txBody>
          <a:bodyPr/>
          <a:lstStyle/>
          <a:p>
            <a:r>
              <a:rPr lang="en-GB" dirty="0"/>
              <a:t>Revising for Component 3</a:t>
            </a:r>
          </a:p>
        </p:txBody>
      </p:sp>
      <p:sp>
        <p:nvSpPr>
          <p:cNvPr id="3" name="Subtitle 2">
            <a:extLst>
              <a:ext uri="{FF2B5EF4-FFF2-40B4-BE49-F238E27FC236}">
                <a16:creationId xmlns:a16="http://schemas.microsoft.com/office/drawing/2014/main" id="{EE3B73E2-4890-4941-85A6-DFB846495063}"/>
              </a:ext>
            </a:extLst>
          </p:cNvPr>
          <p:cNvSpPr>
            <a:spLocks noGrp="1"/>
          </p:cNvSpPr>
          <p:nvPr>
            <p:ph type="subTitle" idx="1"/>
          </p:nvPr>
        </p:nvSpPr>
        <p:spPr/>
        <p:txBody>
          <a:bodyPr/>
          <a:lstStyle/>
          <a:p>
            <a:r>
              <a:rPr lang="en-GB" dirty="0"/>
              <a:t>BTEC Tech Award in Travel and Tourism</a:t>
            </a:r>
          </a:p>
        </p:txBody>
      </p:sp>
      <p:pic>
        <p:nvPicPr>
          <p:cNvPr id="6" name="Audio 5">
            <a:hlinkClick r:id="" action="ppaction://media"/>
            <a:extLst>
              <a:ext uri="{FF2B5EF4-FFF2-40B4-BE49-F238E27FC236}">
                <a16:creationId xmlns:a16="http://schemas.microsoft.com/office/drawing/2014/main" id="{9ED8CC34-86B5-44FE-9424-BAFB4182BA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158122146"/>
      </p:ext>
    </p:extLst>
  </p:cSld>
  <p:clrMapOvr>
    <a:masterClrMapping/>
  </p:clrMapOvr>
  <mc:AlternateContent xmlns:mc="http://schemas.openxmlformats.org/markup-compatibility/2006">
    <mc:Choice xmlns:p14="http://schemas.microsoft.com/office/powerpoint/2010/main" Requires="p14">
      <p:transition spd="slow" p14:dur="2000" advTm="9129"/>
    </mc:Choice>
    <mc:Fallback>
      <p:transition spd="slow" advTm="9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A63DD-8AAE-4D6D-9D7C-061D94A2BE53}"/>
              </a:ext>
            </a:extLst>
          </p:cNvPr>
          <p:cNvSpPr>
            <a:spLocks noGrp="1"/>
          </p:cNvSpPr>
          <p:nvPr>
            <p:ph type="title"/>
          </p:nvPr>
        </p:nvSpPr>
        <p:spPr/>
        <p:txBody>
          <a:bodyPr/>
          <a:lstStyle/>
          <a:p>
            <a:r>
              <a:rPr lang="en-GB" dirty="0"/>
              <a:t>Why is revision/retrieval so important?</a:t>
            </a:r>
          </a:p>
        </p:txBody>
      </p:sp>
      <p:pic>
        <p:nvPicPr>
          <p:cNvPr id="4" name="Picture 3">
            <a:extLst>
              <a:ext uri="{FF2B5EF4-FFF2-40B4-BE49-F238E27FC236}">
                <a16:creationId xmlns:a16="http://schemas.microsoft.com/office/drawing/2014/main" id="{DD24FB0F-7423-4580-A95D-E5F4D81A2B93}"/>
              </a:ext>
            </a:extLst>
          </p:cNvPr>
          <p:cNvPicPr>
            <a:picLocks noChangeAspect="1"/>
          </p:cNvPicPr>
          <p:nvPr/>
        </p:nvPicPr>
        <p:blipFill>
          <a:blip r:embed="rId4"/>
          <a:stretch>
            <a:fillRect/>
          </a:stretch>
        </p:blipFill>
        <p:spPr>
          <a:xfrm>
            <a:off x="1127136" y="1751939"/>
            <a:ext cx="9216489" cy="4712818"/>
          </a:xfrm>
          <a:prstGeom prst="rect">
            <a:avLst/>
          </a:prstGeom>
        </p:spPr>
      </p:pic>
      <p:pic>
        <p:nvPicPr>
          <p:cNvPr id="5" name="Audio 4">
            <a:hlinkClick r:id="" action="ppaction://media"/>
            <a:extLst>
              <a:ext uri="{FF2B5EF4-FFF2-40B4-BE49-F238E27FC236}">
                <a16:creationId xmlns:a16="http://schemas.microsoft.com/office/drawing/2014/main" id="{2B449D66-8019-43F9-BA18-D263144460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452705934"/>
      </p:ext>
    </p:extLst>
  </p:cSld>
  <p:clrMapOvr>
    <a:masterClrMapping/>
  </p:clrMapOvr>
  <mc:AlternateContent xmlns:mc="http://schemas.openxmlformats.org/markup-compatibility/2006">
    <mc:Choice xmlns:p14="http://schemas.microsoft.com/office/powerpoint/2010/main" Requires="p14">
      <p:transition spd="slow" p14:dur="2000" advTm="46530"/>
    </mc:Choice>
    <mc:Fallback>
      <p:transition spd="slow" advTm="46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D1DD2-AD56-478D-9213-5779E247A061}"/>
              </a:ext>
            </a:extLst>
          </p:cNvPr>
          <p:cNvSpPr>
            <a:spLocks noGrp="1"/>
          </p:cNvSpPr>
          <p:nvPr>
            <p:ph type="title"/>
          </p:nvPr>
        </p:nvSpPr>
        <p:spPr/>
        <p:txBody>
          <a:bodyPr/>
          <a:lstStyle/>
          <a:p>
            <a:r>
              <a:rPr lang="en-GB" dirty="0"/>
              <a:t>Tips from Pearson</a:t>
            </a:r>
          </a:p>
        </p:txBody>
      </p:sp>
      <p:sp>
        <p:nvSpPr>
          <p:cNvPr id="3" name="Content Placeholder 2">
            <a:extLst>
              <a:ext uri="{FF2B5EF4-FFF2-40B4-BE49-F238E27FC236}">
                <a16:creationId xmlns:a16="http://schemas.microsoft.com/office/drawing/2014/main" id="{82281FF0-DED5-4867-8382-B099A483B5B1}"/>
              </a:ext>
            </a:extLst>
          </p:cNvPr>
          <p:cNvSpPr>
            <a:spLocks noGrp="1"/>
          </p:cNvSpPr>
          <p:nvPr>
            <p:ph idx="1"/>
          </p:nvPr>
        </p:nvSpPr>
        <p:spPr/>
        <p:txBody>
          <a:bodyPr/>
          <a:lstStyle/>
          <a:p>
            <a:r>
              <a:rPr lang="en-GB" dirty="0"/>
              <a:t>Here are some tips from your</a:t>
            </a:r>
          </a:p>
          <a:p>
            <a:pPr marL="0" indent="0">
              <a:buNone/>
            </a:pPr>
            <a:r>
              <a:rPr lang="en-GB" dirty="0"/>
              <a:t>exam board.</a:t>
            </a:r>
          </a:p>
          <a:p>
            <a:r>
              <a:rPr lang="en-GB" dirty="0"/>
              <a:t>These will help you revise more</a:t>
            </a:r>
          </a:p>
          <a:p>
            <a:pPr marL="0" indent="0">
              <a:buNone/>
            </a:pPr>
            <a:r>
              <a:rPr lang="en-GB" dirty="0"/>
              <a:t>effectively.</a:t>
            </a:r>
          </a:p>
        </p:txBody>
      </p:sp>
      <p:pic>
        <p:nvPicPr>
          <p:cNvPr id="4" name="Picture 3">
            <a:extLst>
              <a:ext uri="{FF2B5EF4-FFF2-40B4-BE49-F238E27FC236}">
                <a16:creationId xmlns:a16="http://schemas.microsoft.com/office/drawing/2014/main" id="{826CFC9D-A78C-46E5-91EC-D59234947743}"/>
              </a:ext>
            </a:extLst>
          </p:cNvPr>
          <p:cNvPicPr>
            <a:picLocks noChangeAspect="1"/>
          </p:cNvPicPr>
          <p:nvPr/>
        </p:nvPicPr>
        <p:blipFill>
          <a:blip r:embed="rId4"/>
          <a:stretch>
            <a:fillRect/>
          </a:stretch>
        </p:blipFill>
        <p:spPr>
          <a:xfrm>
            <a:off x="6415819" y="0"/>
            <a:ext cx="4863540" cy="6858000"/>
          </a:xfrm>
          <a:prstGeom prst="rect">
            <a:avLst/>
          </a:prstGeom>
        </p:spPr>
      </p:pic>
      <p:pic>
        <p:nvPicPr>
          <p:cNvPr id="5" name="Audio 4">
            <a:hlinkClick r:id="" action="ppaction://media"/>
            <a:extLst>
              <a:ext uri="{FF2B5EF4-FFF2-40B4-BE49-F238E27FC236}">
                <a16:creationId xmlns:a16="http://schemas.microsoft.com/office/drawing/2014/main" id="{D476219E-E0F8-423F-8EBC-F48B1FDEF1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004755434"/>
      </p:ext>
    </p:extLst>
  </p:cSld>
  <p:clrMapOvr>
    <a:masterClrMapping/>
  </p:clrMapOvr>
  <mc:AlternateContent xmlns:mc="http://schemas.openxmlformats.org/markup-compatibility/2006">
    <mc:Choice xmlns:p14="http://schemas.microsoft.com/office/powerpoint/2010/main" Requires="p14">
      <p:transition spd="slow" p14:dur="2000" advTm="90250"/>
    </mc:Choice>
    <mc:Fallback>
      <p:transition spd="slow" advTm="90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D5CDF-E14D-4CED-B7D3-BE23AD5949F2}"/>
              </a:ext>
            </a:extLst>
          </p:cNvPr>
          <p:cNvSpPr>
            <a:spLocks noGrp="1"/>
          </p:cNvSpPr>
          <p:nvPr>
            <p:ph type="title"/>
          </p:nvPr>
        </p:nvSpPr>
        <p:spPr/>
        <p:txBody>
          <a:bodyPr/>
          <a:lstStyle/>
          <a:p>
            <a:r>
              <a:rPr lang="en-GB" dirty="0"/>
              <a:t>Using flashcards</a:t>
            </a:r>
          </a:p>
        </p:txBody>
      </p:sp>
      <p:sp>
        <p:nvSpPr>
          <p:cNvPr id="3" name="Content Placeholder 2">
            <a:extLst>
              <a:ext uri="{FF2B5EF4-FFF2-40B4-BE49-F238E27FC236}">
                <a16:creationId xmlns:a16="http://schemas.microsoft.com/office/drawing/2014/main" id="{5D9A7100-3F01-4103-8BAC-8C0FD8988623}"/>
              </a:ext>
            </a:extLst>
          </p:cNvPr>
          <p:cNvSpPr>
            <a:spLocks noGrp="1"/>
          </p:cNvSpPr>
          <p:nvPr>
            <p:ph idx="1"/>
          </p:nvPr>
        </p:nvSpPr>
        <p:spPr>
          <a:xfrm>
            <a:off x="838200" y="1825625"/>
            <a:ext cx="4419587" cy="4351338"/>
          </a:xfrm>
        </p:spPr>
        <p:txBody>
          <a:bodyPr>
            <a:normAutofit fontScale="85000" lnSpcReduction="20000"/>
          </a:bodyPr>
          <a:lstStyle/>
          <a:p>
            <a:pPr marL="0" indent="0">
              <a:buNone/>
            </a:pPr>
            <a:r>
              <a:rPr lang="en-GB" dirty="0"/>
              <a:t>Flashcards are very good if used properly. In the </a:t>
            </a:r>
            <a:r>
              <a:rPr lang="en-GB" b="1" dirty="0"/>
              <a:t>Leitner System, </a:t>
            </a:r>
            <a:r>
              <a:rPr lang="en-GB" dirty="0"/>
              <a:t>you make a bunch of flashcards and test yourself with them the next day. If you can remember the information using only the prompt, you move the flashcard into a separate box, labelled “1 week” along with the date that you put them there. If you did not remember the flashcard, you put it in a box labelled “1 day”. The next day, you repeat the process, hopefully moving the flashcards from the 1 day box to the 1 week box.</a:t>
            </a:r>
          </a:p>
        </p:txBody>
      </p:sp>
      <p:pic>
        <p:nvPicPr>
          <p:cNvPr id="4" name="Picture 3">
            <a:extLst>
              <a:ext uri="{FF2B5EF4-FFF2-40B4-BE49-F238E27FC236}">
                <a16:creationId xmlns:a16="http://schemas.microsoft.com/office/drawing/2014/main" id="{B1C75126-B87B-4A0C-B004-30C37DE6F4D4}"/>
              </a:ext>
            </a:extLst>
          </p:cNvPr>
          <p:cNvPicPr>
            <a:picLocks noChangeAspect="1"/>
          </p:cNvPicPr>
          <p:nvPr/>
        </p:nvPicPr>
        <p:blipFill>
          <a:blip r:embed="rId4"/>
          <a:stretch>
            <a:fillRect/>
          </a:stretch>
        </p:blipFill>
        <p:spPr>
          <a:xfrm>
            <a:off x="5257787" y="2243476"/>
            <a:ext cx="5820587" cy="3277057"/>
          </a:xfrm>
          <a:prstGeom prst="rect">
            <a:avLst/>
          </a:prstGeom>
        </p:spPr>
      </p:pic>
      <p:pic>
        <p:nvPicPr>
          <p:cNvPr id="5" name="Audio 4">
            <a:hlinkClick r:id="" action="ppaction://media"/>
            <a:extLst>
              <a:ext uri="{FF2B5EF4-FFF2-40B4-BE49-F238E27FC236}">
                <a16:creationId xmlns:a16="http://schemas.microsoft.com/office/drawing/2014/main" id="{4EE2BB7B-E9B5-44A1-9D5B-F126D4A90F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991778792"/>
      </p:ext>
    </p:extLst>
  </p:cSld>
  <p:clrMapOvr>
    <a:masterClrMapping/>
  </p:clrMapOvr>
  <mc:AlternateContent xmlns:mc="http://schemas.openxmlformats.org/markup-compatibility/2006">
    <mc:Choice xmlns:p14="http://schemas.microsoft.com/office/powerpoint/2010/main" Requires="p14">
      <p:transition spd="slow" p14:dur="2000" advTm="64502"/>
    </mc:Choice>
    <mc:Fallback>
      <p:transition spd="slow" advTm="64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9B59B-F670-4C6C-9B18-237593DF8B0A}"/>
              </a:ext>
            </a:extLst>
          </p:cNvPr>
          <p:cNvSpPr>
            <a:spLocks noGrp="1"/>
          </p:cNvSpPr>
          <p:nvPr>
            <p:ph type="title"/>
          </p:nvPr>
        </p:nvSpPr>
        <p:spPr/>
        <p:txBody>
          <a:bodyPr/>
          <a:lstStyle/>
          <a:p>
            <a:r>
              <a:rPr lang="en-GB" dirty="0"/>
              <a:t>Using mind maps</a:t>
            </a:r>
          </a:p>
        </p:txBody>
      </p:sp>
      <p:sp>
        <p:nvSpPr>
          <p:cNvPr id="3" name="Content Placeholder 2">
            <a:extLst>
              <a:ext uri="{FF2B5EF4-FFF2-40B4-BE49-F238E27FC236}">
                <a16:creationId xmlns:a16="http://schemas.microsoft.com/office/drawing/2014/main" id="{419BE5A1-48D4-495E-9525-37151AA65591}"/>
              </a:ext>
            </a:extLst>
          </p:cNvPr>
          <p:cNvSpPr>
            <a:spLocks noGrp="1"/>
          </p:cNvSpPr>
          <p:nvPr>
            <p:ph idx="1"/>
          </p:nvPr>
        </p:nvSpPr>
        <p:spPr>
          <a:xfrm>
            <a:off x="838200" y="1825625"/>
            <a:ext cx="5811782" cy="4351338"/>
          </a:xfrm>
        </p:spPr>
        <p:txBody>
          <a:bodyPr>
            <a:normAutofit fontScale="77500" lnSpcReduction="20000"/>
          </a:bodyPr>
          <a:lstStyle/>
          <a:p>
            <a:pPr marL="0" indent="0">
              <a:buNone/>
            </a:pPr>
            <a:r>
              <a:rPr lang="en-GB" dirty="0"/>
              <a:t>Mind maps are an excellent way of listing key ideas and notes in a visual format. Mind maps are also excellent at showing the links between topics and ideas. </a:t>
            </a:r>
          </a:p>
          <a:p>
            <a:pPr marL="0" indent="0">
              <a:buNone/>
            </a:pPr>
            <a:r>
              <a:rPr lang="en-GB" dirty="0"/>
              <a:t>There are many different forms of mind maps, but they have several things in common. They all start with a central concept, word, or idea in the centre. From there, you branch out things that are related to that concept. You should use colour and images to make the map more visually appealing and easier to remember. </a:t>
            </a:r>
          </a:p>
          <a:p>
            <a:pPr marL="0" indent="0">
              <a:buNone/>
            </a:pPr>
            <a:r>
              <a:rPr lang="en-GB" dirty="0"/>
              <a:t>Mind maps are also good because they are quick to make and can be done as a good exercise at the start of your revision session. In addition, the best mind maps should be done by hand, making them natural and organic; easier for your brain to remember.</a:t>
            </a:r>
          </a:p>
          <a:p>
            <a:endParaRPr lang="en-GB" dirty="0"/>
          </a:p>
        </p:txBody>
      </p:sp>
      <p:pic>
        <p:nvPicPr>
          <p:cNvPr id="4" name="Picture 3">
            <a:extLst>
              <a:ext uri="{FF2B5EF4-FFF2-40B4-BE49-F238E27FC236}">
                <a16:creationId xmlns:a16="http://schemas.microsoft.com/office/drawing/2014/main" id="{46489D66-E2C2-4791-91B1-4DDB630E015F}"/>
              </a:ext>
            </a:extLst>
          </p:cNvPr>
          <p:cNvPicPr>
            <a:picLocks noChangeAspect="1"/>
          </p:cNvPicPr>
          <p:nvPr/>
        </p:nvPicPr>
        <p:blipFill>
          <a:blip r:embed="rId4"/>
          <a:stretch>
            <a:fillRect/>
          </a:stretch>
        </p:blipFill>
        <p:spPr>
          <a:xfrm>
            <a:off x="6649982" y="1766137"/>
            <a:ext cx="5022599" cy="3871265"/>
          </a:xfrm>
          <a:prstGeom prst="rect">
            <a:avLst/>
          </a:prstGeom>
        </p:spPr>
      </p:pic>
      <p:pic>
        <p:nvPicPr>
          <p:cNvPr id="5" name="Audio 4">
            <a:hlinkClick r:id="" action="ppaction://media"/>
            <a:extLst>
              <a:ext uri="{FF2B5EF4-FFF2-40B4-BE49-F238E27FC236}">
                <a16:creationId xmlns:a16="http://schemas.microsoft.com/office/drawing/2014/main" id="{0CB33864-5693-4D21-BA95-37A5295496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74205898"/>
      </p:ext>
    </p:extLst>
  </p:cSld>
  <p:clrMapOvr>
    <a:masterClrMapping/>
  </p:clrMapOvr>
  <mc:AlternateContent xmlns:mc="http://schemas.openxmlformats.org/markup-compatibility/2006">
    <mc:Choice xmlns:p14="http://schemas.microsoft.com/office/powerpoint/2010/main" Requires="p14">
      <p:transition spd="slow" p14:dur="2000" advTm="63332"/>
    </mc:Choice>
    <mc:Fallback>
      <p:transition spd="slow" advTm="633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69AF5-FCB5-45D7-B563-DF4A16E6277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42B09C7-4000-43DD-B5AF-814D8735B911}"/>
              </a:ext>
            </a:extLst>
          </p:cNvPr>
          <p:cNvSpPr>
            <a:spLocks noGrp="1"/>
          </p:cNvSpPr>
          <p:nvPr>
            <p:ph idx="1"/>
          </p:nvPr>
        </p:nvSpPr>
        <p:spPr/>
        <p:txBody>
          <a:bodyPr>
            <a:normAutofit/>
          </a:bodyPr>
          <a:lstStyle/>
          <a:p>
            <a:pPr marL="0" indent="0">
              <a:buNone/>
            </a:pPr>
            <a:r>
              <a:rPr lang="en-GB" dirty="0"/>
              <a:t>To revise for comp 3, using flash cards, mind mapping etc are important to understand the </a:t>
            </a:r>
            <a:r>
              <a:rPr lang="en-GB" b="1" dirty="0"/>
              <a:t>content. </a:t>
            </a:r>
            <a:r>
              <a:rPr lang="en-GB" dirty="0"/>
              <a:t>Without the content, you will struggle in answering the questions in the exams. </a:t>
            </a:r>
          </a:p>
          <a:p>
            <a:pPr marL="0" indent="0">
              <a:buNone/>
            </a:pPr>
            <a:endParaRPr lang="en-GB" dirty="0"/>
          </a:p>
          <a:p>
            <a:pPr marL="0" indent="0">
              <a:buNone/>
            </a:pPr>
            <a:r>
              <a:rPr lang="en-GB" dirty="0"/>
              <a:t>Make sure you know the command words for the exam, so that your answer addresses the question. Spend some revision time looking at exam papers and mark schemes. </a:t>
            </a:r>
          </a:p>
          <a:p>
            <a:pPr marL="0" indent="0">
              <a:buNone/>
            </a:pPr>
            <a:endParaRPr lang="en-GB" dirty="0"/>
          </a:p>
        </p:txBody>
      </p:sp>
      <p:pic>
        <p:nvPicPr>
          <p:cNvPr id="4" name="Audio 3">
            <a:hlinkClick r:id="" action="ppaction://media"/>
            <a:extLst>
              <a:ext uri="{FF2B5EF4-FFF2-40B4-BE49-F238E27FC236}">
                <a16:creationId xmlns:a16="http://schemas.microsoft.com/office/drawing/2014/main" id="{7F150781-E900-4B20-82F9-CC759D3380C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872807795"/>
      </p:ext>
    </p:extLst>
  </p:cSld>
  <p:clrMapOvr>
    <a:masterClrMapping/>
  </p:clrMapOvr>
  <mc:AlternateContent xmlns:mc="http://schemas.openxmlformats.org/markup-compatibility/2006">
    <mc:Choice xmlns:p14="http://schemas.microsoft.com/office/powerpoint/2010/main" Requires="p14">
      <p:transition spd="slow" p14:dur="2000" advTm="50792"/>
    </mc:Choice>
    <mc:Fallback>
      <p:transition spd="slow" advTm="50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78AA7-B6AE-4E82-AA86-3F5CD900CD55}"/>
              </a:ext>
            </a:extLst>
          </p:cNvPr>
          <p:cNvSpPr>
            <a:spLocks noGrp="1"/>
          </p:cNvSpPr>
          <p:nvPr>
            <p:ph type="title"/>
          </p:nvPr>
        </p:nvSpPr>
        <p:spPr/>
        <p:txBody>
          <a:bodyPr/>
          <a:lstStyle/>
          <a:p>
            <a:r>
              <a:rPr lang="en-GB" dirty="0"/>
              <a:t>What are the command words for Comp 3?</a:t>
            </a:r>
          </a:p>
        </p:txBody>
      </p:sp>
      <p:sp>
        <p:nvSpPr>
          <p:cNvPr id="3" name="Content Placeholder 2">
            <a:extLst>
              <a:ext uri="{FF2B5EF4-FFF2-40B4-BE49-F238E27FC236}">
                <a16:creationId xmlns:a16="http://schemas.microsoft.com/office/drawing/2014/main" id="{600F5958-618E-4D80-B662-6DF66717FB1A}"/>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A20BA37F-71C3-42C3-8C43-252161B46EFB}"/>
              </a:ext>
            </a:extLst>
          </p:cNvPr>
          <p:cNvPicPr>
            <a:picLocks noChangeAspect="1"/>
          </p:cNvPicPr>
          <p:nvPr/>
        </p:nvPicPr>
        <p:blipFill>
          <a:blip r:embed="rId4"/>
          <a:stretch>
            <a:fillRect/>
          </a:stretch>
        </p:blipFill>
        <p:spPr>
          <a:xfrm>
            <a:off x="501062" y="1539551"/>
            <a:ext cx="3800810" cy="5318449"/>
          </a:xfrm>
          <a:prstGeom prst="rect">
            <a:avLst/>
          </a:prstGeom>
        </p:spPr>
      </p:pic>
      <p:pic>
        <p:nvPicPr>
          <p:cNvPr id="5" name="Picture 4">
            <a:extLst>
              <a:ext uri="{FF2B5EF4-FFF2-40B4-BE49-F238E27FC236}">
                <a16:creationId xmlns:a16="http://schemas.microsoft.com/office/drawing/2014/main" id="{9DFDBDD6-B289-4493-B2F0-C6A206134CC6}"/>
              </a:ext>
            </a:extLst>
          </p:cNvPr>
          <p:cNvPicPr>
            <a:picLocks noChangeAspect="1"/>
          </p:cNvPicPr>
          <p:nvPr/>
        </p:nvPicPr>
        <p:blipFill>
          <a:blip r:embed="rId5"/>
          <a:stretch>
            <a:fillRect/>
          </a:stretch>
        </p:blipFill>
        <p:spPr>
          <a:xfrm>
            <a:off x="4445989" y="1539551"/>
            <a:ext cx="6763694" cy="4172532"/>
          </a:xfrm>
          <a:prstGeom prst="rect">
            <a:avLst/>
          </a:prstGeom>
        </p:spPr>
      </p:pic>
      <p:pic>
        <p:nvPicPr>
          <p:cNvPr id="6" name="Audio 5">
            <a:hlinkClick r:id="" action="ppaction://media"/>
            <a:extLst>
              <a:ext uri="{FF2B5EF4-FFF2-40B4-BE49-F238E27FC236}">
                <a16:creationId xmlns:a16="http://schemas.microsoft.com/office/drawing/2014/main" id="{549A9BE2-140D-4E04-A0DB-F27A3A9FC6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509432055"/>
      </p:ext>
    </p:extLst>
  </p:cSld>
  <p:clrMapOvr>
    <a:masterClrMapping/>
  </p:clrMapOvr>
  <mc:AlternateContent xmlns:mc="http://schemas.openxmlformats.org/markup-compatibility/2006">
    <mc:Choice xmlns:p14="http://schemas.microsoft.com/office/powerpoint/2010/main" Requires="p14">
      <p:transition spd="slow" p14:dur="2000" advTm="143195"/>
    </mc:Choice>
    <mc:Fallback>
      <p:transition spd="slow" advTm="143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5FD1B-2ECA-482D-AEA8-AE0C84802215}"/>
              </a:ext>
            </a:extLst>
          </p:cNvPr>
          <p:cNvSpPr>
            <a:spLocks noGrp="1"/>
          </p:cNvSpPr>
          <p:nvPr>
            <p:ph type="title"/>
          </p:nvPr>
        </p:nvSpPr>
        <p:spPr/>
        <p:txBody>
          <a:bodyPr/>
          <a:lstStyle/>
          <a:p>
            <a:r>
              <a:rPr lang="en-GB" dirty="0"/>
              <a:t>Finally, use the materials on TEAMS to support your revision</a:t>
            </a:r>
          </a:p>
        </p:txBody>
      </p:sp>
      <p:sp>
        <p:nvSpPr>
          <p:cNvPr id="3" name="Content Placeholder 2">
            <a:extLst>
              <a:ext uri="{FF2B5EF4-FFF2-40B4-BE49-F238E27FC236}">
                <a16:creationId xmlns:a16="http://schemas.microsoft.com/office/drawing/2014/main" id="{F4F49AD6-8AE0-423D-8C1B-1BC3DB36F41B}"/>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E0E07315-57C4-4ACF-B063-6EA59A7FBA70}"/>
              </a:ext>
            </a:extLst>
          </p:cNvPr>
          <p:cNvPicPr>
            <a:picLocks noChangeAspect="1"/>
          </p:cNvPicPr>
          <p:nvPr/>
        </p:nvPicPr>
        <p:blipFill>
          <a:blip r:embed="rId4"/>
          <a:stretch>
            <a:fillRect/>
          </a:stretch>
        </p:blipFill>
        <p:spPr>
          <a:xfrm>
            <a:off x="233776" y="1825625"/>
            <a:ext cx="5862224" cy="4130049"/>
          </a:xfrm>
          <a:prstGeom prst="rect">
            <a:avLst/>
          </a:prstGeom>
        </p:spPr>
      </p:pic>
      <p:pic>
        <p:nvPicPr>
          <p:cNvPr id="5" name="Picture 4">
            <a:extLst>
              <a:ext uri="{FF2B5EF4-FFF2-40B4-BE49-F238E27FC236}">
                <a16:creationId xmlns:a16="http://schemas.microsoft.com/office/drawing/2014/main" id="{C6C26CC2-8D87-438F-921F-BDDD1B03F981}"/>
              </a:ext>
            </a:extLst>
          </p:cNvPr>
          <p:cNvPicPr>
            <a:picLocks noChangeAspect="1"/>
          </p:cNvPicPr>
          <p:nvPr/>
        </p:nvPicPr>
        <p:blipFill>
          <a:blip r:embed="rId5"/>
          <a:stretch>
            <a:fillRect/>
          </a:stretch>
        </p:blipFill>
        <p:spPr>
          <a:xfrm>
            <a:off x="5729680" y="3066902"/>
            <a:ext cx="6065241" cy="3425973"/>
          </a:xfrm>
          <a:prstGeom prst="rect">
            <a:avLst/>
          </a:prstGeom>
        </p:spPr>
      </p:pic>
      <p:pic>
        <p:nvPicPr>
          <p:cNvPr id="6" name="Audio 5">
            <a:hlinkClick r:id="" action="ppaction://media"/>
            <a:extLst>
              <a:ext uri="{FF2B5EF4-FFF2-40B4-BE49-F238E27FC236}">
                <a16:creationId xmlns:a16="http://schemas.microsoft.com/office/drawing/2014/main" id="{9303B3D7-9402-4AA7-B329-F5C838A286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237921353"/>
      </p:ext>
    </p:extLst>
  </p:cSld>
  <p:clrMapOvr>
    <a:masterClrMapping/>
  </p:clrMapOvr>
  <mc:AlternateContent xmlns:mc="http://schemas.openxmlformats.org/markup-compatibility/2006">
    <mc:Choice xmlns:p14="http://schemas.microsoft.com/office/powerpoint/2010/main" Requires="p14">
      <p:transition spd="slow" p14:dur="2000" advTm="72126"/>
    </mc:Choice>
    <mc:Fallback>
      <p:transition spd="slow" advTm="72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D6FB37B9F14E44869D9E0EF2DAF4E7" ma:contentTypeVersion="17" ma:contentTypeDescription="Create a new document." ma:contentTypeScope="" ma:versionID="96ceb983cda1d7aa542bb42955af36d5">
  <xsd:schema xmlns:xsd="http://www.w3.org/2001/XMLSchema" xmlns:xs="http://www.w3.org/2001/XMLSchema" xmlns:p="http://schemas.microsoft.com/office/2006/metadata/properties" xmlns:ns2="913b3a04-fe76-47e2-86e8-2dbb6722e609" xmlns:ns3="92e14fe5-5db3-4e84-b802-5441ea3ea674" targetNamespace="http://schemas.microsoft.com/office/2006/metadata/properties" ma:root="true" ma:fieldsID="c8cba7bb120bae750aa87ea627d01246" ns2:_="" ns3:_="">
    <xsd:import namespace="913b3a04-fe76-47e2-86e8-2dbb6722e609"/>
    <xsd:import namespace="92e14fe5-5db3-4e84-b802-5441ea3ea6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b3a04-fe76-47e2-86e8-2dbb6722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66c7601-3705-40a9-a1e1-b249fa7d711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e14fe5-5db3-4e84-b802-5441ea3ea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52fe9d-6a6d-453d-91fe-d254cf375b17}" ma:internalName="TaxCatchAll" ma:showField="CatchAllData" ma:web="92e14fe5-5db3-4e84-b802-5441ea3ea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3b3a04-fe76-47e2-86e8-2dbb6722e609">
      <Terms xmlns="http://schemas.microsoft.com/office/infopath/2007/PartnerControls"/>
    </lcf76f155ced4ddcb4097134ff3c332f>
    <TaxCatchAll xmlns="92e14fe5-5db3-4e84-b802-5441ea3ea674" xsi:nil="true"/>
  </documentManagement>
</p:properties>
</file>

<file path=customXml/itemProps1.xml><?xml version="1.0" encoding="utf-8"?>
<ds:datastoreItem xmlns:ds="http://schemas.openxmlformats.org/officeDocument/2006/customXml" ds:itemID="{8BACFBA4-51F1-42ED-92DC-665BBF365663}"/>
</file>

<file path=customXml/itemProps2.xml><?xml version="1.0" encoding="utf-8"?>
<ds:datastoreItem xmlns:ds="http://schemas.openxmlformats.org/officeDocument/2006/customXml" ds:itemID="{66444B37-9DB5-49FF-A453-85917233B96B}"/>
</file>

<file path=customXml/itemProps3.xml><?xml version="1.0" encoding="utf-8"?>
<ds:datastoreItem xmlns:ds="http://schemas.openxmlformats.org/officeDocument/2006/customXml" ds:itemID="{B1A4D539-6776-4D6D-BA8D-45A80DA8241F}"/>
</file>

<file path=docProps/app.xml><?xml version="1.0" encoding="utf-8"?>
<Properties xmlns="http://schemas.openxmlformats.org/officeDocument/2006/extended-properties" xmlns:vt="http://schemas.openxmlformats.org/officeDocument/2006/docPropsVTypes">
  <TotalTime>79</TotalTime>
  <Words>385</Words>
  <Application>Microsoft Office PowerPoint</Application>
  <PresentationFormat>Widescreen</PresentationFormat>
  <Paragraphs>19</Paragraphs>
  <Slides>8</Slides>
  <Notes>0</Notes>
  <HiddenSlides>0</HiddenSlides>
  <MMClips>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Revising for Component 3</vt:lpstr>
      <vt:lpstr>Why is revision/retrieval so important?</vt:lpstr>
      <vt:lpstr>Tips from Pearson</vt:lpstr>
      <vt:lpstr>Using flashcards</vt:lpstr>
      <vt:lpstr>Using mind maps</vt:lpstr>
      <vt:lpstr>PowerPoint Presentation</vt:lpstr>
      <vt:lpstr>What are the command words for Comp 3?</vt:lpstr>
      <vt:lpstr>Finally, use the materials on TEAMS to support your revision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McElhone</dc:creator>
  <cp:lastModifiedBy>R McElhone</cp:lastModifiedBy>
  <cp:revision>7</cp:revision>
  <dcterms:created xsi:type="dcterms:W3CDTF">2024-01-30T14:55:01Z</dcterms:created>
  <dcterms:modified xsi:type="dcterms:W3CDTF">2024-01-30T16:14:55Z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0x010100DCD6FB37B9F14E44869D9E0EF2DAF4E7</vt:lpwstr>
  </property>
</Properties>
</file>