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9CCFE"/>
    <a:srgbClr val="FFC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56641-B772-4A93-A641-C3EBA907C3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702C8E-4159-4A05-9096-AF9C2868A8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80D2B-BD13-4BBF-A4FF-B47E64416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CE6A9-AC3C-478E-BAE8-0D0A66E176A9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F04B58-E9A4-44E1-80C9-61A0A1840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A3A35C-BD6D-44D4-B96F-BC2BA897B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5DFC-E8E3-43A8-A4DF-7EC384DA17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3377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65A50-3FA5-4BB9-BFB8-BDB01DFFA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71A1D-EB8A-4F85-AD5E-2EA9990E36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8ED99B-F0E1-46E3-96D4-E6C242C18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CE6A9-AC3C-478E-BAE8-0D0A66E176A9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A5C40-8795-4904-818D-6119AC017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5CD6C-1340-4FB4-8898-F8D76128D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5DFC-E8E3-43A8-A4DF-7EC384DA17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913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37C53-0736-468D-B639-AF1DD2968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D0AFFE-3C94-45C5-B518-1A70489C88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7E8BD-C078-4847-8491-7BB548881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CE6A9-AC3C-478E-BAE8-0D0A66E176A9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DF814-0A09-43F4-8362-0C78277C4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259A92-DC32-4C14-A996-48DBD7D71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5DFC-E8E3-43A8-A4DF-7EC384DA17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76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25A25-1D1D-497A-A8F9-BE1FD78C7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22A73-F114-4C09-A631-0F75182E9D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F0BC22-4B82-42F1-B48D-7DC8D8FF8E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EEC289-8A61-4ECD-ADB1-009E42155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CE6A9-AC3C-478E-BAE8-0D0A66E176A9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055E8-57D4-4696-89EE-85746E7DE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7DE4A0-A6AC-4FEB-9305-37E8E6124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5DFC-E8E3-43A8-A4DF-7EC384DA17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670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336AC-FC47-4735-A5DB-EC82996D7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9E074A-0C64-4CE5-90DC-CC70CCB57D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161FA3-9349-4CAD-8E21-D5165F646C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F67108-9361-4301-AC45-136FC98A3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88BDD1-DF92-452B-95EB-2184128AA6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044C2E-3657-421F-9149-5417125EE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CE6A9-AC3C-478E-BAE8-0D0A66E176A9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F5790A-7FAB-4D7B-B57C-4B3DD7366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F4D193-4869-49F5-A5BE-950E9071C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5DFC-E8E3-43A8-A4DF-7EC384DA17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1632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4D26B-429C-436B-8D04-455C128D0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C5006C-2C7B-4917-ACB0-56303FE77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CE6A9-AC3C-478E-BAE8-0D0A66E176A9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7DDE6A-D9D4-4CF2-B854-9C40ECEEF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6E00E2-31FE-444D-A5E3-FC805418B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5DFC-E8E3-43A8-A4DF-7EC384DA17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764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94C6E2-6075-4791-93D0-21D5429A4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CE6A9-AC3C-478E-BAE8-0D0A66E176A9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641259-E971-4466-9EE6-6C2FED91F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2F6C97-B3C1-4522-B70C-5D8A2E767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5DFC-E8E3-43A8-A4DF-7EC384DA17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3098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76510-74CE-43EB-A70C-04A2BD71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60DECA-B06E-47CE-A443-639E2FA37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697529-4589-4A05-93C4-9E002BDA43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007D07-0F85-4F01-B256-A622D12C0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CE6A9-AC3C-478E-BAE8-0D0A66E176A9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598004-3CE8-4E6A-8C52-5F4A83153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98517F-3EF6-48CA-BF60-6616E34ED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5DFC-E8E3-43A8-A4DF-7EC384DA17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935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80AAD-9741-48A4-9CE5-C7A6DA600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46E232-CDA8-450C-AF18-A430A8008B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393983-F259-48C3-823F-E92028E86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DB1D45-A517-4F1F-A611-99C980D8D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CE6A9-AC3C-478E-BAE8-0D0A66E176A9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61A237-4000-49E6-B6DE-E59F512B4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8D53AB-D1DE-4ED5-BE6D-E13C072AB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5DFC-E8E3-43A8-A4DF-7EC384DA17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729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31F9E-2E22-4587-B731-A717AD058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63F1D2-B2BA-405E-978A-F5BB71D07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7DFA1-07AE-48B9-B515-16A9146B9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CE6A9-AC3C-478E-BAE8-0D0A66E176A9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5D1DD-58CA-4CF3-AF0A-BA1C14DC7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88CA10-C92C-43AC-85B2-0F6950573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5DFC-E8E3-43A8-A4DF-7EC384DA17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723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4057F3-D63E-4937-8C44-38D3857D38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BF67D5-7B6F-41DD-BFC4-3211D2B9E5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AAF9A1-35B9-482E-A059-AA9773430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CE6A9-AC3C-478E-BAE8-0D0A66E176A9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A6D235-F638-475E-8164-4AEBE856A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E80340-D9AC-4A60-996E-600E0FBB0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5DFC-E8E3-43A8-A4DF-7EC384DA17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274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AB522B-5951-415D-8548-29B3030C6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D5EF5-8563-4761-A88C-641C3573E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AEE13A-6985-4820-A5CA-A434BC1B3B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E6A9-AC3C-478E-BAE8-0D0A66E176A9}" type="datetimeFigureOut">
              <a:rPr lang="en-GB" smtClean="0"/>
              <a:t>30/01/2024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8DD28-C047-48C3-B551-883ED44D5D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F48C3-8171-413B-9D30-4BC0CA3EC0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55DFC-E8E3-43A8-A4DF-7EC384DA17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409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581B5D-87A5-4BE6-964C-EE971C74E1B6}"/>
              </a:ext>
            </a:extLst>
          </p:cNvPr>
          <p:cNvSpPr txBox="1">
            <a:spLocks/>
          </p:cNvSpPr>
          <p:nvPr/>
        </p:nvSpPr>
        <p:spPr>
          <a:xfrm>
            <a:off x="256118" y="843655"/>
            <a:ext cx="5354460" cy="39315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600" b="1" dirty="0">
                <a:latin typeface="Century Gothic" panose="020B0502020202020204" pitchFamily="34" charset="0"/>
              </a:rPr>
              <a:t>What do I need to revise…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Learn the theories and the case studies/examples.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Use your books, KO’s, revision guides, BBC Bitesize, GCSE Pod, Seneca (make sure you have the correct case studies!)</a:t>
            </a:r>
          </a:p>
          <a:p>
            <a:endParaRPr lang="en-GB" sz="16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sz="1600" b="1" dirty="0">
                <a:latin typeface="Century Gothic" panose="020B0502020202020204" pitchFamily="34" charset="0"/>
              </a:rPr>
              <a:t>How to start…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Write a list of subheadings for that topic.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Mind maps or revision clocks- each map is a different subheading. Use images, colour and quick sketches.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Cornell note taking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Flashcards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Quizzing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Revision booklets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246040D-01FF-4F7A-8F9E-87124DB4E6AC}"/>
              </a:ext>
            </a:extLst>
          </p:cNvPr>
          <p:cNvSpPr txBox="1">
            <a:spLocks/>
          </p:cNvSpPr>
          <p:nvPr/>
        </p:nvSpPr>
        <p:spPr>
          <a:xfrm>
            <a:off x="97366" y="115975"/>
            <a:ext cx="2895601" cy="70811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600" b="1" dirty="0">
                <a:latin typeface="Century Gothic" panose="020B0502020202020204" pitchFamily="34" charset="0"/>
              </a:rPr>
              <a:t>Geography</a:t>
            </a:r>
          </a:p>
        </p:txBody>
      </p:sp>
      <p:pic>
        <p:nvPicPr>
          <p:cNvPr id="1028" name="Picture 4" descr="How to create a Mind map in Geography: Study Skills / Language Skills">
            <a:extLst>
              <a:ext uri="{FF2B5EF4-FFF2-40B4-BE49-F238E27FC236}">
                <a16:creationId xmlns:a16="http://schemas.microsoft.com/office/drawing/2014/main" id="{DF25AC4F-A893-44A2-8B91-E1C1D2444E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76" t="6647" r="3276"/>
          <a:stretch/>
        </p:blipFill>
        <p:spPr bwMode="auto">
          <a:xfrm>
            <a:off x="722417" y="4869127"/>
            <a:ext cx="2210931" cy="157922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79DA6A3-1B42-46A5-851C-75A740E7FC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2814" y="3822168"/>
            <a:ext cx="1855488" cy="26439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97B869-5BA7-42D8-A804-755C686384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6534" y="859665"/>
            <a:ext cx="6108951" cy="39315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477B4D84-9A35-4CBF-A849-FD35CA726422}"/>
              </a:ext>
            </a:extLst>
          </p:cNvPr>
          <p:cNvSpPr/>
          <p:nvPr/>
        </p:nvSpPr>
        <p:spPr>
          <a:xfrm>
            <a:off x="4852371" y="2400256"/>
            <a:ext cx="1185334" cy="3612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AB663E77-F50B-4C8C-B8F3-A941370AF3B5}"/>
              </a:ext>
            </a:extLst>
          </p:cNvPr>
          <p:cNvSpPr/>
          <p:nvPr/>
        </p:nvSpPr>
        <p:spPr>
          <a:xfrm>
            <a:off x="6096000" y="3623733"/>
            <a:ext cx="2359378" cy="1682045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“AQA GCSE Geography specification”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FB8D62A-E0A9-431A-9D7B-BAF7469613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766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0904"/>
    </mc:Choice>
    <mc:Fallback>
      <p:transition spd="slow" advTm="1409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1B11B-C85A-4B92-9BA8-250C83826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883" y="617875"/>
            <a:ext cx="2896649" cy="3279424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b="1" dirty="0">
                <a:latin typeface="Century Gothic" panose="020B0502020202020204" pitchFamily="34" charset="0"/>
              </a:rPr>
              <a:t>Geography keywords…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Look, cover, copy.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Revise keywords in order e.g. when trying to remember the formation of a waterfall or trying to remember the opportunities in Lagos.</a:t>
            </a:r>
          </a:p>
          <a:p>
            <a:r>
              <a:rPr lang="en-GB" sz="1600" dirty="0">
                <a:latin typeface="Century Gothic" panose="020B0502020202020204" pitchFamily="34" charset="0"/>
              </a:rPr>
              <a:t>Highlight keywords within your note take and again in your answers.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B4365D7-2F07-4D03-9D4D-405DC32773A6}"/>
              </a:ext>
            </a:extLst>
          </p:cNvPr>
          <p:cNvSpPr txBox="1">
            <a:spLocks/>
          </p:cNvSpPr>
          <p:nvPr/>
        </p:nvSpPr>
        <p:spPr>
          <a:xfrm>
            <a:off x="3736621" y="617875"/>
            <a:ext cx="8120241" cy="5832753"/>
          </a:xfrm>
          <a:prstGeom prst="rect">
            <a:avLst/>
          </a:prstGeom>
          <a:solidFill>
            <a:srgbClr val="FFCBCB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b="1" dirty="0">
                <a:latin typeface="Century Gothic" panose="020B0502020202020204" pitchFamily="34" charset="0"/>
              </a:rPr>
              <a:t>Practise exam questions…</a:t>
            </a:r>
          </a:p>
          <a:p>
            <a:r>
              <a:rPr lang="en-GB" sz="1800" dirty="0">
                <a:latin typeface="Century Gothic" panose="020B0502020202020204" pitchFamily="34" charset="0"/>
              </a:rPr>
              <a:t>Online past papers “AQA Geography GCSE past papers” 2016 onwards.</a:t>
            </a:r>
          </a:p>
          <a:p>
            <a:r>
              <a:rPr lang="en-GB" sz="1800" dirty="0">
                <a:latin typeface="Century Gothic" panose="020B0502020202020204" pitchFamily="34" charset="0"/>
              </a:rPr>
              <a:t>Practise the ones you aren’t confident on first.</a:t>
            </a:r>
          </a:p>
          <a:p>
            <a:r>
              <a:rPr lang="en-GB" sz="1800" dirty="0">
                <a:latin typeface="Century Gothic" panose="020B0502020202020204" pitchFamily="34" charset="0"/>
              </a:rPr>
              <a:t>Time them (a mark per minute e.g. 6 marks= 6 minutes).</a:t>
            </a:r>
          </a:p>
          <a:p>
            <a:r>
              <a:rPr lang="en-GB" sz="1800" dirty="0">
                <a:latin typeface="Century Gothic" panose="020B0502020202020204" pitchFamily="34" charset="0"/>
              </a:rPr>
              <a:t>Read the mark schemes or check your notes.</a:t>
            </a:r>
          </a:p>
          <a:p>
            <a:r>
              <a:rPr lang="en-GB" sz="1800" dirty="0">
                <a:latin typeface="Century Gothic" panose="020B0502020202020204" pitchFamily="34" charset="0"/>
              </a:rPr>
              <a:t>Repeat the question again in a few days time.</a:t>
            </a:r>
          </a:p>
          <a:p>
            <a:pPr marL="0" indent="0">
              <a:buNone/>
            </a:pPr>
            <a:endParaRPr lang="en-GB" sz="18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r>
              <a:rPr lang="en-GB" sz="1800" b="1" dirty="0">
                <a:latin typeface="Century Gothic" panose="020B0502020202020204" pitchFamily="34" charset="0"/>
              </a:rPr>
              <a:t>Exam tips…</a:t>
            </a:r>
          </a:p>
          <a:p>
            <a:r>
              <a:rPr lang="en-GB" sz="1800" dirty="0">
                <a:latin typeface="Century Gothic" panose="020B0502020202020204" pitchFamily="34" charset="0"/>
              </a:rPr>
              <a:t>Use the figure and/or a case study if it says “use your own knowledge”.</a:t>
            </a:r>
          </a:p>
          <a:p>
            <a:r>
              <a:rPr lang="en-GB" sz="1800" dirty="0">
                <a:latin typeface="Century Gothic" panose="020B0502020202020204" pitchFamily="34" charset="0"/>
              </a:rPr>
              <a:t>Explain points 2 or 3 times.</a:t>
            </a:r>
          </a:p>
          <a:p>
            <a:r>
              <a:rPr lang="en-GB" sz="1800" dirty="0">
                <a:latin typeface="Century Gothic" panose="020B0502020202020204" pitchFamily="34" charset="0"/>
              </a:rPr>
              <a:t>If you don’t know a question- highlight the keywords and talk about anything you know about that keyword.</a:t>
            </a:r>
          </a:p>
          <a:p>
            <a:r>
              <a:rPr lang="en-GB" sz="1800" dirty="0">
                <a:latin typeface="Century Gothic" panose="020B0502020202020204" pitchFamily="34" charset="0"/>
              </a:rPr>
              <a:t>1, 2, 3, 4, 6, 9 marks?</a:t>
            </a:r>
          </a:p>
          <a:p>
            <a:endParaRPr lang="en-GB" sz="1800" dirty="0">
              <a:latin typeface="Century Gothic" panose="020B0502020202020204" pitchFamily="34" charset="0"/>
            </a:endParaRPr>
          </a:p>
          <a:p>
            <a:endParaRPr lang="en-GB" sz="1800" dirty="0">
              <a:latin typeface="Century Gothic" panose="020B0502020202020204" pitchFamily="34" charset="0"/>
            </a:endParaRPr>
          </a:p>
        </p:txBody>
      </p:sp>
      <p:pic>
        <p:nvPicPr>
          <p:cNvPr id="1026" name="Picture 2" descr="Printable Graph Paper Templates for Word">
            <a:extLst>
              <a:ext uri="{FF2B5EF4-FFF2-40B4-BE49-F238E27FC236}">
                <a16:creationId xmlns:a16="http://schemas.microsoft.com/office/drawing/2014/main" id="{70661D1E-D8F8-4A44-BA80-DCD11314E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76" y="4088264"/>
            <a:ext cx="2757311" cy="215916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A2FF964-D8C5-4808-B075-5EEDB74BDD06}"/>
              </a:ext>
            </a:extLst>
          </p:cNvPr>
          <p:cNvSpPr txBox="1"/>
          <p:nvPr/>
        </p:nvSpPr>
        <p:spPr>
          <a:xfrm>
            <a:off x="1007533" y="4152183"/>
            <a:ext cx="217452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MV Boli" panose="02000500030200090000" pitchFamily="2" charset="0"/>
                <a:cs typeface="MV Boli" panose="02000500030200090000" pitchFamily="2" charset="0"/>
              </a:rPr>
              <a:t>Waterfall 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MV Boli" panose="02000500030200090000" pitchFamily="2" charset="0"/>
                <a:cs typeface="MV Boli" panose="02000500030200090000" pitchFamily="2" charset="0"/>
              </a:rPr>
              <a:t>Hard and soft rock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MV Boli" panose="02000500030200090000" pitchFamily="2" charset="0"/>
                <a:cs typeface="MV Boli" panose="02000500030200090000" pitchFamily="2" charset="0"/>
              </a:rPr>
              <a:t>Hydraulic action and abrasion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MV Boli" panose="02000500030200090000" pitchFamily="2" charset="0"/>
                <a:cs typeface="MV Boli" panose="02000500030200090000" pitchFamily="2" charset="0"/>
              </a:rPr>
              <a:t>Plunge pool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MV Boli" panose="02000500030200090000" pitchFamily="2" charset="0"/>
                <a:cs typeface="MV Boli" panose="02000500030200090000" pitchFamily="2" charset="0"/>
              </a:rPr>
              <a:t>Overhang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MV Boli" panose="02000500030200090000" pitchFamily="2" charset="0"/>
                <a:cs typeface="MV Boli" panose="02000500030200090000" pitchFamily="2" charset="0"/>
              </a:rPr>
              <a:t>Collapse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MV Boli" panose="02000500030200090000" pitchFamily="2" charset="0"/>
                <a:cs typeface="MV Boli" panose="02000500030200090000" pitchFamily="2" charset="0"/>
              </a:rPr>
              <a:t>Gravity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MV Boli" panose="02000500030200090000" pitchFamily="2" charset="0"/>
                <a:cs typeface="MV Boli" panose="02000500030200090000" pitchFamily="2" charset="0"/>
              </a:rPr>
              <a:t>………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4FCDFE09-5228-4595-9E84-38C06A3333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344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1378"/>
    </mc:Choice>
    <mc:Fallback>
      <p:transition spd="slow" advTm="1113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11EA5C2-D414-4534-83C5-6251E3B789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3597830"/>
              </p:ext>
            </p:extLst>
          </p:nvPr>
        </p:nvGraphicFramePr>
        <p:xfrm>
          <a:off x="83138" y="124178"/>
          <a:ext cx="11883084" cy="652497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659891">
                  <a:extLst>
                    <a:ext uri="{9D8B030D-6E8A-4147-A177-3AD203B41FA5}">
                      <a16:colId xmlns:a16="http://schemas.microsoft.com/office/drawing/2014/main" val="3982794732"/>
                    </a:ext>
                  </a:extLst>
                </a:gridCol>
                <a:gridCol w="1173861">
                  <a:extLst>
                    <a:ext uri="{9D8B030D-6E8A-4147-A177-3AD203B41FA5}">
                      <a16:colId xmlns:a16="http://schemas.microsoft.com/office/drawing/2014/main" val="826326891"/>
                    </a:ext>
                  </a:extLst>
                </a:gridCol>
                <a:gridCol w="8049332">
                  <a:extLst>
                    <a:ext uri="{9D8B030D-6E8A-4147-A177-3AD203B41FA5}">
                      <a16:colId xmlns:a16="http://schemas.microsoft.com/office/drawing/2014/main" val="2471578787"/>
                    </a:ext>
                  </a:extLst>
                </a:gridCol>
              </a:tblGrid>
              <a:tr h="4055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u="sng" dirty="0">
                          <a:effectLst/>
                        </a:rPr>
                        <a:t>Command word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1" u="sng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u="sng">
                          <a:effectLst/>
                        </a:rPr>
                        <a:t>Marks</a:t>
                      </a:r>
                      <a:endParaRPr lang="en-GB" sz="1200" b="1" u="sng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u="sng" dirty="0">
                          <a:effectLst/>
                        </a:rPr>
                        <a:t>How to…</a:t>
                      </a:r>
                      <a:endParaRPr lang="en-GB" sz="1200" b="1" u="sng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149702"/>
                  </a:ext>
                </a:extLst>
              </a:tr>
              <a:tr h="1981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State</a:t>
                      </a:r>
                      <a:endParaRPr lang="en-GB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1, 2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Define, say what you know about the question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275163"/>
                  </a:ext>
                </a:extLst>
              </a:tr>
              <a:tr h="4055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Outline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Describe</a:t>
                      </a:r>
                      <a:endParaRPr lang="en-GB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rgbClr val="E9CC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4, 6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Say what you know about the question, don’t need to explain why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588856"/>
                  </a:ext>
                </a:extLst>
              </a:tr>
              <a:tr h="6128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Explain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(when it doesn’t ask for an opinion or agreement)</a:t>
                      </a:r>
                      <a:endParaRPr lang="en-GB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6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3 x PEELs  explaining why you think what you think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Don’t need an “on the other hand”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7507841"/>
                  </a:ext>
                </a:extLst>
              </a:tr>
              <a:tr h="6128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Explain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(when it asks for an opinion or agreement)</a:t>
                      </a:r>
                      <a:endParaRPr lang="en-GB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6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1 x PEEL explaining why you think what you think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1 x PEEL explaining an opposing argument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Conclusion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4211736"/>
                  </a:ext>
                </a:extLst>
              </a:tr>
              <a:tr h="6128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Explain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(when it asks for an opinion or agreement) </a:t>
                      </a:r>
                      <a:endParaRPr lang="en-GB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9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2 x PEEL explaining why you think what you think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2 x PEEL explaining an opposing argument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Conclusion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457153"/>
                  </a:ext>
                </a:extLst>
              </a:tr>
              <a:tr h="4055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</a:rPr>
                        <a:t>Suggest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</a:rPr>
                        <a:t>Justify</a:t>
                      </a:r>
                      <a:endParaRPr lang="en-GB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rgbClr val="FFCB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6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 x PEEL- can be one sided (so no “on the other hand”)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691938"/>
                  </a:ext>
                </a:extLst>
              </a:tr>
              <a:tr h="6128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Suggest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Justify</a:t>
                      </a:r>
                      <a:endParaRPr lang="en-GB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rgbClr val="FFCBC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9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 x PEEL explaining why you think what you think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 x PEEL explaining an opposing argument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Conclusion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9262524"/>
                  </a:ext>
                </a:extLst>
              </a:tr>
              <a:tr h="6128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Discuss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To what extent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Evaluate </a:t>
                      </a:r>
                      <a:endParaRPr lang="en-GB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6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1 x PEEL explaining why you think what you think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1 x PEEL explaining an opposing argument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Conclusion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0184212"/>
                  </a:ext>
                </a:extLst>
              </a:tr>
              <a:tr h="6128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Discuss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To what extent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Evaluate </a:t>
                      </a:r>
                      <a:endParaRPr lang="en-GB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9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2 x PEEL explaining why you think what you think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2 x PEEL explaining an opposing argument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Conclusion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8821892"/>
                  </a:ext>
                </a:extLst>
              </a:tr>
              <a:tr h="6128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</a:rPr>
                        <a:t>Assess </a:t>
                      </a:r>
                      <a:endParaRPr lang="en-GB" sz="12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6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1 x PEEL explaining the biggest reason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1 x PEEL explaining least biggest reason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Conclusion- why this order?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471280"/>
                  </a:ext>
                </a:extLst>
              </a:tr>
              <a:tr h="8201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</a:rPr>
                        <a:t>Assess </a:t>
                      </a:r>
                      <a:endParaRPr lang="en-GB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9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1 x PEEL explaining the biggest reason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1 x PEEL explaining second biggest reason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1 x PEEL explaining least biggest reason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Conclusion- why this order?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15" marR="45615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3574586"/>
                  </a:ext>
                </a:extLst>
              </a:tr>
            </a:tbl>
          </a:graphicData>
        </a:graphic>
      </p:graphicFrame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A960926-C807-4AFB-A88D-C193310A2A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49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914"/>
    </mc:Choice>
    <mc:Fallback>
      <p:transition spd="slow" advTm="389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D6FB37B9F14E44869D9E0EF2DAF4E7" ma:contentTypeVersion="17" ma:contentTypeDescription="Create a new document." ma:contentTypeScope="" ma:versionID="96ceb983cda1d7aa542bb42955af36d5">
  <xsd:schema xmlns:xsd="http://www.w3.org/2001/XMLSchema" xmlns:xs="http://www.w3.org/2001/XMLSchema" xmlns:p="http://schemas.microsoft.com/office/2006/metadata/properties" xmlns:ns2="913b3a04-fe76-47e2-86e8-2dbb6722e609" xmlns:ns3="92e14fe5-5db3-4e84-b802-5441ea3ea674" targetNamespace="http://schemas.microsoft.com/office/2006/metadata/properties" ma:root="true" ma:fieldsID="c8cba7bb120bae750aa87ea627d01246" ns2:_="" ns3:_="">
    <xsd:import namespace="913b3a04-fe76-47e2-86e8-2dbb6722e609"/>
    <xsd:import namespace="92e14fe5-5db3-4e84-b802-5441ea3ea6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3b3a04-fe76-47e2-86e8-2dbb6722e6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c66c7601-3705-40a9-a1e1-b249fa7d711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e14fe5-5db3-4e84-b802-5441ea3ea67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5d52fe9d-6a6d-453d-91fe-d254cf375b17}" ma:internalName="TaxCatchAll" ma:showField="CatchAllData" ma:web="92e14fe5-5db3-4e84-b802-5441ea3ea67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13b3a04-fe76-47e2-86e8-2dbb6722e609">
      <Terms xmlns="http://schemas.microsoft.com/office/infopath/2007/PartnerControls"/>
    </lcf76f155ced4ddcb4097134ff3c332f>
    <TaxCatchAll xmlns="92e14fe5-5db3-4e84-b802-5441ea3ea674" xsi:nil="true"/>
  </documentManagement>
</p:properties>
</file>

<file path=customXml/itemProps1.xml><?xml version="1.0" encoding="utf-8"?>
<ds:datastoreItem xmlns:ds="http://schemas.openxmlformats.org/officeDocument/2006/customXml" ds:itemID="{CB719500-E2D3-4201-8105-96A39396713B}"/>
</file>

<file path=customXml/itemProps2.xml><?xml version="1.0" encoding="utf-8"?>
<ds:datastoreItem xmlns:ds="http://schemas.openxmlformats.org/officeDocument/2006/customXml" ds:itemID="{6D350F36-F56E-4C61-B5FE-4D87719A7EDD}"/>
</file>

<file path=customXml/itemProps3.xml><?xml version="1.0" encoding="utf-8"?>
<ds:datastoreItem xmlns:ds="http://schemas.openxmlformats.org/officeDocument/2006/customXml" ds:itemID="{74A03C58-1005-4E60-BF7C-6AC1CA014616}"/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546</Words>
  <Application>Microsoft Office PowerPoint</Application>
  <PresentationFormat>Widescreen</PresentationFormat>
  <Paragraphs>101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Century Gothic</vt:lpstr>
      <vt:lpstr>MV Boli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 McLauchlan</dc:creator>
  <cp:lastModifiedBy>L McLauchlan</cp:lastModifiedBy>
  <cp:revision>16</cp:revision>
  <dcterms:created xsi:type="dcterms:W3CDTF">2024-01-25T13:14:34Z</dcterms:created>
  <dcterms:modified xsi:type="dcterms:W3CDTF">2024-01-30T16:36:21Z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0x010100DCD6FB37B9F14E44869D9E0EF2DAF4E7</vt:lpwstr>
  </property>
</Properties>
</file>