
<file path=[Content_Types].xml><?xml version="1.0" encoding="utf-8"?>
<Types xmlns="http://schemas.openxmlformats.org/package/2006/content-types">
  <Default Extension="jpeg" ContentType="image/jpeg"/>
  <Default Extension="jpg" ContentType="image/jpeg"/>
  <Default Extension="m4a" ContentType="audio/mp4"/>
  <Default Extension="png" ContentType="image/png"/>
  <Default Extension="rels" ContentType="application/vnd.openxmlformats-package.relationships+xml"/>
  <Default Extension="svg" ContentType="image/svg+xml"/>
  <Default Extension="xml" ContentType="application/xml"/>
  <Override PartName="/ppt/diagrams/data1.xml" ContentType="application/vnd.openxmlformats-officedocument.drawingml.diagramData+xml"/>
  <Override PartName="/ppt/presentation.xml" ContentType="application/vnd.openxmlformats-officedocument.presentationml.presentation.main+xml"/>
  <Override PartName="/ppt/slides/slide4.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6.xml" ContentType="application/vnd.openxmlformats-officedocument.presentationml.slide+xml"/>
  <Override PartName="/ppt/slides/slide1.xml" ContentType="application/vnd.openxmlformats-officedocument.presentationml.slide+xml"/>
  <Override PartName="/ppt/slides/slide2.xml" ContentType="application/vnd.openxmlformats-officedocument.presentationml.slide+xml"/>
  <Override PartName="/ppt/slideMasters/slideMaster1.xml" ContentType="application/vnd.openxmlformats-officedocument.presentationml.slideMaster+xml"/>
  <Override PartName="/ppt/slideLayouts/slideLayout6.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Layouts/slideLayout7.xml" ContentType="application/vnd.openxmlformats-officedocument.presentationml.slideLayout+xml"/>
  <Override PartName="/ppt/slideLayouts/slideLayout5.xml" ContentType="application/vnd.openxmlformats-officedocument.presentationml.slideLayout+xml"/>
  <Override PartName="/ppt/slideLayouts/slideLayout9.xml" ContentType="application/vnd.openxmlformats-officedocument.presentationml.slideLayout+xml"/>
  <Override PartName="/ppt/slideLayouts/slideLayout8.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colors1.xml" ContentType="application/vnd.openxmlformats-officedocument.drawingml.diagramColors+xml"/>
  <Override PartName="/ppt/theme/theme1.xml" ContentType="application/vnd.openxmlformats-officedocument.theme+xml"/>
  <Override PartName="/ppt/diagrams/quickStyle1.xml" ContentType="application/vnd.openxmlformats-officedocument.drawingml.diagramStyle+xml"/>
  <Override PartName="/ppt/diagrams/drawing1.xml" ContentType="application/vnd.ms-office.drawingml.diagramDrawing+xml"/>
  <Override PartName="/ppt/diagrams/layout1.xml" ContentType="application/vnd.openxmlformats-officedocument.drawingml.diagramLayout+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4" r:id="rId2"/>
    <p:sldId id="263" r:id="rId3"/>
    <p:sldId id="260" r:id="rId4"/>
    <p:sldId id="258" r:id="rId5"/>
    <p:sldId id="261" r:id="rId6"/>
    <p:sldId id="262"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22" d="100"/>
          <a:sy n="122" d="100"/>
        </p:scale>
        <p:origin x="96" y="12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13" Type="http://schemas.openxmlformats.org/officeDocument/2006/relationships/customXml" Target="../customXml/item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customXml" Target="../customXml/item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 Id="rId14" Type="http://schemas.openxmlformats.org/officeDocument/2006/relationships/customXml" Target="../customXml/item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0973E05-2C06-4F80-B688-CF91FF785685}" type="doc">
      <dgm:prSet loTypeId="urn:microsoft.com/office/officeart/2005/8/layout/radial2" loCatId="relationship" qsTypeId="urn:microsoft.com/office/officeart/2005/8/quickstyle/simple1" qsCatId="simple" csTypeId="urn:microsoft.com/office/officeart/2005/8/colors/accent1_2" csCatId="accent1" phldr="1"/>
      <dgm:spPr/>
      <dgm:t>
        <a:bodyPr/>
        <a:lstStyle/>
        <a:p>
          <a:endParaRPr lang="en-GB"/>
        </a:p>
      </dgm:t>
    </dgm:pt>
    <dgm:pt modelId="{1679F775-B168-49CA-AE93-00577E3A5C20}">
      <dgm:prSet phldrT="[Text]" phldr="0"/>
      <dgm:spPr/>
      <dgm:t>
        <a:bodyPr/>
        <a:lstStyle/>
        <a:p>
          <a:r>
            <a:rPr lang="en-GB" dirty="0">
              <a:latin typeface="Calibri Light" panose="020F0302020204030204"/>
            </a:rPr>
            <a:t>Informal</a:t>
          </a:r>
          <a:endParaRPr lang="en-GB" dirty="0"/>
        </a:p>
      </dgm:t>
    </dgm:pt>
    <dgm:pt modelId="{F39C1456-684A-4FE6-89CE-CF4DB22C9AC7}" type="parTrans" cxnId="{EB37C0A6-16A0-4973-B2B0-A707C4E716E0}">
      <dgm:prSet/>
      <dgm:spPr/>
      <dgm:t>
        <a:bodyPr/>
        <a:lstStyle/>
        <a:p>
          <a:endParaRPr lang="en-GB"/>
        </a:p>
      </dgm:t>
    </dgm:pt>
    <dgm:pt modelId="{E1912C5A-8087-477E-BCF5-7EF1E0D43F3A}" type="sibTrans" cxnId="{EB37C0A6-16A0-4973-B2B0-A707C4E716E0}">
      <dgm:prSet/>
      <dgm:spPr/>
      <dgm:t>
        <a:bodyPr/>
        <a:lstStyle/>
        <a:p>
          <a:endParaRPr lang="en-GB"/>
        </a:p>
      </dgm:t>
    </dgm:pt>
    <dgm:pt modelId="{7C846316-79DF-40CA-80F8-EBBBAEFE2E3F}">
      <dgm:prSet phldrT="[Text]" phldr="0"/>
      <dgm:spPr/>
      <dgm:t>
        <a:bodyPr/>
        <a:lstStyle/>
        <a:p>
          <a:r>
            <a:rPr lang="en-GB" dirty="0">
              <a:latin typeface="Calibri Light" panose="020F0302020204030204"/>
            </a:rPr>
            <a:t>Formal</a:t>
          </a:r>
          <a:endParaRPr lang="en-GB" dirty="0"/>
        </a:p>
      </dgm:t>
    </dgm:pt>
    <dgm:pt modelId="{DC84FA5D-1365-4C65-B31F-875DD0E5A484}" type="parTrans" cxnId="{8C796109-8E97-4A2D-A7DA-71CFF319E78B}">
      <dgm:prSet/>
      <dgm:spPr/>
      <dgm:t>
        <a:bodyPr/>
        <a:lstStyle/>
        <a:p>
          <a:endParaRPr lang="en-GB"/>
        </a:p>
      </dgm:t>
    </dgm:pt>
    <dgm:pt modelId="{7F103E65-C4CF-49CC-806A-A8134A63F101}" type="sibTrans" cxnId="{8C796109-8E97-4A2D-A7DA-71CFF319E78B}">
      <dgm:prSet/>
      <dgm:spPr/>
      <dgm:t>
        <a:bodyPr/>
        <a:lstStyle/>
        <a:p>
          <a:endParaRPr lang="en-GB"/>
        </a:p>
      </dgm:t>
    </dgm:pt>
    <dgm:pt modelId="{68721F0E-67A9-4E6E-BCB1-0824C042C3E7}">
      <dgm:prSet phldrT="[Text]" phldr="0"/>
      <dgm:spPr/>
      <dgm:t>
        <a:bodyPr/>
        <a:lstStyle/>
        <a:p>
          <a:pPr rtl="0"/>
          <a:r>
            <a:rPr lang="en-GB" dirty="0">
              <a:latin typeface="Calibri Light" panose="020F0302020204030204"/>
            </a:rPr>
            <a:t>Voluntary Services</a:t>
          </a:r>
          <a:endParaRPr lang="en-GB" dirty="0"/>
        </a:p>
      </dgm:t>
    </dgm:pt>
    <dgm:pt modelId="{F568E6E4-512E-405E-B61E-E336E055DFCD}" type="parTrans" cxnId="{0B04A2A0-3360-465B-A1D3-2410501C4817}">
      <dgm:prSet/>
      <dgm:spPr/>
      <dgm:t>
        <a:bodyPr/>
        <a:lstStyle/>
        <a:p>
          <a:endParaRPr lang="en-GB"/>
        </a:p>
      </dgm:t>
    </dgm:pt>
    <dgm:pt modelId="{4203D35D-DA04-4821-AE58-3CFB38117D2A}" type="sibTrans" cxnId="{0B04A2A0-3360-465B-A1D3-2410501C4817}">
      <dgm:prSet/>
      <dgm:spPr/>
      <dgm:t>
        <a:bodyPr/>
        <a:lstStyle/>
        <a:p>
          <a:endParaRPr lang="en-GB"/>
        </a:p>
      </dgm:t>
    </dgm:pt>
    <dgm:pt modelId="{E4526407-4524-4A8B-AE38-9139D3B67FCF}" type="pres">
      <dgm:prSet presAssocID="{00973E05-2C06-4F80-B688-CF91FF785685}" presName="composite" presStyleCnt="0">
        <dgm:presLayoutVars>
          <dgm:chMax val="5"/>
          <dgm:dir/>
          <dgm:animLvl val="ctr"/>
          <dgm:resizeHandles val="exact"/>
        </dgm:presLayoutVars>
      </dgm:prSet>
      <dgm:spPr/>
    </dgm:pt>
    <dgm:pt modelId="{A65F3F10-A988-49C3-80B1-A3A9C2399DFC}" type="pres">
      <dgm:prSet presAssocID="{00973E05-2C06-4F80-B688-CF91FF785685}" presName="cycle" presStyleCnt="0"/>
      <dgm:spPr/>
    </dgm:pt>
    <dgm:pt modelId="{F2BDCA70-4D25-406A-B551-BC8A1892D621}" type="pres">
      <dgm:prSet presAssocID="{00973E05-2C06-4F80-B688-CF91FF785685}" presName="centerShape" presStyleCnt="0"/>
      <dgm:spPr/>
    </dgm:pt>
    <dgm:pt modelId="{13CEF737-9073-477E-97A2-12DEF0E76D19}" type="pres">
      <dgm:prSet presAssocID="{00973E05-2C06-4F80-B688-CF91FF785685}" presName="connSite" presStyleLbl="node1" presStyleIdx="0" presStyleCnt="4"/>
      <dgm:spPr/>
    </dgm:pt>
    <dgm:pt modelId="{356F174B-4D52-4F0F-B075-AF9825BF906D}" type="pres">
      <dgm:prSet presAssocID="{00973E05-2C06-4F80-B688-CF91FF785685}" presName="visible" presStyleLbl="node1" presStyleIdx="0" presStyleCnt="4" custScaleX="17560" custScaleY="46528" custLinFactNeighborX="4489" custLinFactNeighborY="4740"/>
      <dgm:spPr/>
    </dgm:pt>
    <dgm:pt modelId="{7B45E91F-DFF2-415C-8E3A-BB3D01383C6F}" type="pres">
      <dgm:prSet presAssocID="{F39C1456-684A-4FE6-89CE-CF4DB22C9AC7}" presName="Name25" presStyleLbl="parChTrans1D1" presStyleIdx="0" presStyleCnt="3"/>
      <dgm:spPr/>
    </dgm:pt>
    <dgm:pt modelId="{9A8FA02F-7B5E-4210-9337-B1CF5FCE6E7B}" type="pres">
      <dgm:prSet presAssocID="{1679F775-B168-49CA-AE93-00577E3A5C20}" presName="node" presStyleCnt="0"/>
      <dgm:spPr/>
    </dgm:pt>
    <dgm:pt modelId="{5E28F27A-E568-4484-BE1D-A3FAA6776704}" type="pres">
      <dgm:prSet presAssocID="{1679F775-B168-49CA-AE93-00577E3A5C20}" presName="parentNode" presStyleLbl="node1" presStyleIdx="1" presStyleCnt="4" custScaleX="143520" custScaleY="149184" custLinFactY="-10712" custLinFactNeighborX="77042" custLinFactNeighborY="-100000">
        <dgm:presLayoutVars>
          <dgm:chMax val="1"/>
          <dgm:bulletEnabled val="1"/>
        </dgm:presLayoutVars>
      </dgm:prSet>
      <dgm:spPr/>
    </dgm:pt>
    <dgm:pt modelId="{811AF4B5-6B92-4C1F-8CCA-A4ACA4D86585}" type="pres">
      <dgm:prSet presAssocID="{1679F775-B168-49CA-AE93-00577E3A5C20}" presName="childNode" presStyleLbl="revTx" presStyleIdx="0" presStyleCnt="0">
        <dgm:presLayoutVars>
          <dgm:bulletEnabled val="1"/>
        </dgm:presLayoutVars>
      </dgm:prSet>
      <dgm:spPr/>
    </dgm:pt>
    <dgm:pt modelId="{AAF3F719-175F-412D-9FCC-C9BFB234AD63}" type="pres">
      <dgm:prSet presAssocID="{DC84FA5D-1365-4C65-B31F-875DD0E5A484}" presName="Name25" presStyleLbl="parChTrans1D1" presStyleIdx="1" presStyleCnt="3"/>
      <dgm:spPr/>
    </dgm:pt>
    <dgm:pt modelId="{13EF1E33-FE0C-4354-AB7C-B3B5179223B8}" type="pres">
      <dgm:prSet presAssocID="{7C846316-79DF-40CA-80F8-EBBBAEFE2E3F}" presName="node" presStyleCnt="0"/>
      <dgm:spPr/>
    </dgm:pt>
    <dgm:pt modelId="{2A8E04ED-7511-4B36-91E8-FDFD08B8D8F9}" type="pres">
      <dgm:prSet presAssocID="{7C846316-79DF-40CA-80F8-EBBBAEFE2E3F}" presName="parentNode" presStyleLbl="node1" presStyleIdx="2" presStyleCnt="4" custScaleX="133561" custScaleY="129335" custLinFactX="65277" custLinFactY="-30185" custLinFactNeighborX="100000" custLinFactNeighborY="-100000">
        <dgm:presLayoutVars>
          <dgm:chMax val="1"/>
          <dgm:bulletEnabled val="1"/>
        </dgm:presLayoutVars>
      </dgm:prSet>
      <dgm:spPr/>
    </dgm:pt>
    <dgm:pt modelId="{01718421-49D1-4927-94DA-374A16173F2A}" type="pres">
      <dgm:prSet presAssocID="{7C846316-79DF-40CA-80F8-EBBBAEFE2E3F}" presName="childNode" presStyleLbl="revTx" presStyleIdx="0" presStyleCnt="0">
        <dgm:presLayoutVars>
          <dgm:bulletEnabled val="1"/>
        </dgm:presLayoutVars>
      </dgm:prSet>
      <dgm:spPr/>
    </dgm:pt>
    <dgm:pt modelId="{4D0B8028-5A9B-4EC7-8CE7-58C556538DAB}" type="pres">
      <dgm:prSet presAssocID="{F568E6E4-512E-405E-B61E-E336E055DFCD}" presName="Name25" presStyleLbl="parChTrans1D1" presStyleIdx="2" presStyleCnt="3"/>
      <dgm:spPr/>
    </dgm:pt>
    <dgm:pt modelId="{11483A6E-DA26-4CD6-B87B-87E19F0B723C}" type="pres">
      <dgm:prSet presAssocID="{68721F0E-67A9-4E6E-BCB1-0824C042C3E7}" presName="node" presStyleCnt="0"/>
      <dgm:spPr/>
    </dgm:pt>
    <dgm:pt modelId="{B9B8E71D-D158-43E1-B9FD-2BAF0F309C13}" type="pres">
      <dgm:prSet presAssocID="{68721F0E-67A9-4E6E-BCB1-0824C042C3E7}" presName="parentNode" presStyleLbl="node1" presStyleIdx="3" presStyleCnt="4" custScaleX="152738" custScaleY="159607" custLinFactNeighborX="13658" custLinFactNeighborY="77388">
        <dgm:presLayoutVars>
          <dgm:chMax val="1"/>
          <dgm:bulletEnabled val="1"/>
        </dgm:presLayoutVars>
      </dgm:prSet>
      <dgm:spPr/>
    </dgm:pt>
    <dgm:pt modelId="{E7EECA8F-A39A-45B6-91C1-1150643CEAF6}" type="pres">
      <dgm:prSet presAssocID="{68721F0E-67A9-4E6E-BCB1-0824C042C3E7}" presName="childNode" presStyleLbl="revTx" presStyleIdx="0" presStyleCnt="0">
        <dgm:presLayoutVars>
          <dgm:bulletEnabled val="1"/>
        </dgm:presLayoutVars>
      </dgm:prSet>
      <dgm:spPr/>
    </dgm:pt>
  </dgm:ptLst>
  <dgm:cxnLst>
    <dgm:cxn modelId="{8C796109-8E97-4A2D-A7DA-71CFF319E78B}" srcId="{00973E05-2C06-4F80-B688-CF91FF785685}" destId="{7C846316-79DF-40CA-80F8-EBBBAEFE2E3F}" srcOrd="1" destOrd="0" parTransId="{DC84FA5D-1365-4C65-B31F-875DD0E5A484}" sibTransId="{7F103E65-C4CF-49CC-806A-A8134A63F101}"/>
    <dgm:cxn modelId="{FA44CF4D-DA2F-40DD-A8FA-E3347457BA09}" type="presOf" srcId="{F568E6E4-512E-405E-B61E-E336E055DFCD}" destId="{4D0B8028-5A9B-4EC7-8CE7-58C556538DAB}" srcOrd="0" destOrd="0" presId="urn:microsoft.com/office/officeart/2005/8/layout/radial2"/>
    <dgm:cxn modelId="{472FB056-296A-44B9-B5E7-6508631596DD}" type="presOf" srcId="{DC84FA5D-1365-4C65-B31F-875DD0E5A484}" destId="{AAF3F719-175F-412D-9FCC-C9BFB234AD63}" srcOrd="0" destOrd="0" presId="urn:microsoft.com/office/officeart/2005/8/layout/radial2"/>
    <dgm:cxn modelId="{A4FA4857-054F-44EE-816F-3C7248787C13}" type="presOf" srcId="{00973E05-2C06-4F80-B688-CF91FF785685}" destId="{E4526407-4524-4A8B-AE38-9139D3B67FCF}" srcOrd="0" destOrd="0" presId="urn:microsoft.com/office/officeart/2005/8/layout/radial2"/>
    <dgm:cxn modelId="{8EB3B385-9351-4EB5-8E33-EC1478092349}" type="presOf" srcId="{68721F0E-67A9-4E6E-BCB1-0824C042C3E7}" destId="{B9B8E71D-D158-43E1-B9FD-2BAF0F309C13}" srcOrd="0" destOrd="0" presId="urn:microsoft.com/office/officeart/2005/8/layout/radial2"/>
    <dgm:cxn modelId="{25CACE8F-F5C1-4FCA-8BE5-F4010B687358}" type="presOf" srcId="{1679F775-B168-49CA-AE93-00577E3A5C20}" destId="{5E28F27A-E568-4484-BE1D-A3FAA6776704}" srcOrd="0" destOrd="0" presId="urn:microsoft.com/office/officeart/2005/8/layout/radial2"/>
    <dgm:cxn modelId="{11602C9F-4552-43AA-891F-A9ED60E6852D}" type="presOf" srcId="{F39C1456-684A-4FE6-89CE-CF4DB22C9AC7}" destId="{7B45E91F-DFF2-415C-8E3A-BB3D01383C6F}" srcOrd="0" destOrd="0" presId="urn:microsoft.com/office/officeart/2005/8/layout/radial2"/>
    <dgm:cxn modelId="{0B04A2A0-3360-465B-A1D3-2410501C4817}" srcId="{00973E05-2C06-4F80-B688-CF91FF785685}" destId="{68721F0E-67A9-4E6E-BCB1-0824C042C3E7}" srcOrd="2" destOrd="0" parTransId="{F568E6E4-512E-405E-B61E-E336E055DFCD}" sibTransId="{4203D35D-DA04-4821-AE58-3CFB38117D2A}"/>
    <dgm:cxn modelId="{EB37C0A6-16A0-4973-B2B0-A707C4E716E0}" srcId="{00973E05-2C06-4F80-B688-CF91FF785685}" destId="{1679F775-B168-49CA-AE93-00577E3A5C20}" srcOrd="0" destOrd="0" parTransId="{F39C1456-684A-4FE6-89CE-CF4DB22C9AC7}" sibTransId="{E1912C5A-8087-477E-BCF5-7EF1E0D43F3A}"/>
    <dgm:cxn modelId="{9BD8C4EE-4C7C-43E5-A923-EC74B766E9C1}" type="presOf" srcId="{7C846316-79DF-40CA-80F8-EBBBAEFE2E3F}" destId="{2A8E04ED-7511-4B36-91E8-FDFD08B8D8F9}" srcOrd="0" destOrd="0" presId="urn:microsoft.com/office/officeart/2005/8/layout/radial2"/>
    <dgm:cxn modelId="{EE4F22BE-82B4-4EE3-9077-23884389A1E1}" type="presParOf" srcId="{E4526407-4524-4A8B-AE38-9139D3B67FCF}" destId="{A65F3F10-A988-49C3-80B1-A3A9C2399DFC}" srcOrd="0" destOrd="0" presId="urn:microsoft.com/office/officeart/2005/8/layout/radial2"/>
    <dgm:cxn modelId="{8BC40398-A9A3-42E1-9C24-21E66314D3D2}" type="presParOf" srcId="{A65F3F10-A988-49C3-80B1-A3A9C2399DFC}" destId="{F2BDCA70-4D25-406A-B551-BC8A1892D621}" srcOrd="0" destOrd="0" presId="urn:microsoft.com/office/officeart/2005/8/layout/radial2"/>
    <dgm:cxn modelId="{D892CCD1-5DA9-4D72-A6FE-4AA63EF1F578}" type="presParOf" srcId="{F2BDCA70-4D25-406A-B551-BC8A1892D621}" destId="{13CEF737-9073-477E-97A2-12DEF0E76D19}" srcOrd="0" destOrd="0" presId="urn:microsoft.com/office/officeart/2005/8/layout/radial2"/>
    <dgm:cxn modelId="{822B774A-C368-4681-AD0F-7F829B290A0C}" type="presParOf" srcId="{F2BDCA70-4D25-406A-B551-BC8A1892D621}" destId="{356F174B-4D52-4F0F-B075-AF9825BF906D}" srcOrd="1" destOrd="0" presId="urn:microsoft.com/office/officeart/2005/8/layout/radial2"/>
    <dgm:cxn modelId="{44F0DD5E-6AF2-426D-BF88-61859ADE87EB}" type="presParOf" srcId="{A65F3F10-A988-49C3-80B1-A3A9C2399DFC}" destId="{7B45E91F-DFF2-415C-8E3A-BB3D01383C6F}" srcOrd="1" destOrd="0" presId="urn:microsoft.com/office/officeart/2005/8/layout/radial2"/>
    <dgm:cxn modelId="{FAEACD92-2697-402E-A374-63BC5F4B138F}" type="presParOf" srcId="{A65F3F10-A988-49C3-80B1-A3A9C2399DFC}" destId="{9A8FA02F-7B5E-4210-9337-B1CF5FCE6E7B}" srcOrd="2" destOrd="0" presId="urn:microsoft.com/office/officeart/2005/8/layout/radial2"/>
    <dgm:cxn modelId="{9483F257-E604-45AB-9E40-A225D1ECADD0}" type="presParOf" srcId="{9A8FA02F-7B5E-4210-9337-B1CF5FCE6E7B}" destId="{5E28F27A-E568-4484-BE1D-A3FAA6776704}" srcOrd="0" destOrd="0" presId="urn:microsoft.com/office/officeart/2005/8/layout/radial2"/>
    <dgm:cxn modelId="{78CFB8D5-EE22-4949-BC07-845691ACE6A0}" type="presParOf" srcId="{9A8FA02F-7B5E-4210-9337-B1CF5FCE6E7B}" destId="{811AF4B5-6B92-4C1F-8CCA-A4ACA4D86585}" srcOrd="1" destOrd="0" presId="urn:microsoft.com/office/officeart/2005/8/layout/radial2"/>
    <dgm:cxn modelId="{E665B2D5-7735-41D9-BE66-5A0AA6606E80}" type="presParOf" srcId="{A65F3F10-A988-49C3-80B1-A3A9C2399DFC}" destId="{AAF3F719-175F-412D-9FCC-C9BFB234AD63}" srcOrd="3" destOrd="0" presId="urn:microsoft.com/office/officeart/2005/8/layout/radial2"/>
    <dgm:cxn modelId="{7EA620B5-D5F4-4455-B3CC-0ACED217E5F8}" type="presParOf" srcId="{A65F3F10-A988-49C3-80B1-A3A9C2399DFC}" destId="{13EF1E33-FE0C-4354-AB7C-B3B5179223B8}" srcOrd="4" destOrd="0" presId="urn:microsoft.com/office/officeart/2005/8/layout/radial2"/>
    <dgm:cxn modelId="{86A983C4-3BEB-4B72-9AEE-3EBEF6DD24F5}" type="presParOf" srcId="{13EF1E33-FE0C-4354-AB7C-B3B5179223B8}" destId="{2A8E04ED-7511-4B36-91E8-FDFD08B8D8F9}" srcOrd="0" destOrd="0" presId="urn:microsoft.com/office/officeart/2005/8/layout/radial2"/>
    <dgm:cxn modelId="{A0F9B9E0-C16B-4AA7-B1BC-27A724E5128B}" type="presParOf" srcId="{13EF1E33-FE0C-4354-AB7C-B3B5179223B8}" destId="{01718421-49D1-4927-94DA-374A16173F2A}" srcOrd="1" destOrd="0" presId="urn:microsoft.com/office/officeart/2005/8/layout/radial2"/>
    <dgm:cxn modelId="{9E675A39-8BA5-44C8-A1AB-38B3672A2B05}" type="presParOf" srcId="{A65F3F10-A988-49C3-80B1-A3A9C2399DFC}" destId="{4D0B8028-5A9B-4EC7-8CE7-58C556538DAB}" srcOrd="5" destOrd="0" presId="urn:microsoft.com/office/officeart/2005/8/layout/radial2"/>
    <dgm:cxn modelId="{34CB5047-3463-4233-84E0-FAF1F547A3BF}" type="presParOf" srcId="{A65F3F10-A988-49C3-80B1-A3A9C2399DFC}" destId="{11483A6E-DA26-4CD6-B87B-87E19F0B723C}" srcOrd="6" destOrd="0" presId="urn:microsoft.com/office/officeart/2005/8/layout/radial2"/>
    <dgm:cxn modelId="{F6899269-AB86-4014-BFFF-E462A59DCBC1}" type="presParOf" srcId="{11483A6E-DA26-4CD6-B87B-87E19F0B723C}" destId="{B9B8E71D-D158-43E1-B9FD-2BAF0F309C13}" srcOrd="0" destOrd="0" presId="urn:microsoft.com/office/officeart/2005/8/layout/radial2"/>
    <dgm:cxn modelId="{9B089305-42D3-41E4-B351-69BD9614430D}" type="presParOf" srcId="{11483A6E-DA26-4CD6-B87B-87E19F0B723C}" destId="{E7EECA8F-A39A-45B6-91C1-1150643CEAF6}" srcOrd="1" destOrd="0" presId="urn:microsoft.com/office/officeart/2005/8/layout/radial2"/>
  </dgm:cxnLst>
  <dgm:bg>
    <a:solidFill>
      <a:schemeClr val="accent1">
        <a:lumMod val="20000"/>
        <a:lumOff val="80000"/>
      </a:schemeClr>
    </a:solidFill>
  </dgm:bg>
  <dgm:whole>
    <a:ln w="57150">
      <a:solidFill>
        <a:schemeClr val="accent1">
          <a:lumMod val="20000"/>
          <a:lumOff val="80000"/>
        </a:schemeClr>
      </a:solidFill>
    </a:ln>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D0B8028-5A9B-4EC7-8CE7-58C556538DAB}">
      <dsp:nvSpPr>
        <dsp:cNvPr id="0" name=""/>
        <dsp:cNvSpPr/>
      </dsp:nvSpPr>
      <dsp:spPr>
        <a:xfrm rot="3206623">
          <a:off x="557008" y="2638993"/>
          <a:ext cx="635644" cy="66621"/>
        </a:xfrm>
        <a:custGeom>
          <a:avLst/>
          <a:gdLst/>
          <a:ahLst/>
          <a:cxnLst/>
          <a:rect l="0" t="0" r="0" b="0"/>
          <a:pathLst>
            <a:path>
              <a:moveTo>
                <a:pt x="0" y="33310"/>
              </a:moveTo>
              <a:lnTo>
                <a:pt x="635644" y="3331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AF3F719-175F-412D-9FCC-C9BFB234AD63}">
      <dsp:nvSpPr>
        <dsp:cNvPr id="0" name=""/>
        <dsp:cNvSpPr/>
      </dsp:nvSpPr>
      <dsp:spPr>
        <a:xfrm rot="20356914">
          <a:off x="738073" y="1601484"/>
          <a:ext cx="1437577" cy="66621"/>
        </a:xfrm>
        <a:custGeom>
          <a:avLst/>
          <a:gdLst/>
          <a:ahLst/>
          <a:cxnLst/>
          <a:rect l="0" t="0" r="0" b="0"/>
          <a:pathLst>
            <a:path>
              <a:moveTo>
                <a:pt x="0" y="33310"/>
              </a:moveTo>
              <a:lnTo>
                <a:pt x="1437577" y="3331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B45E91F-DFF2-415C-8E3A-BB3D01383C6F}">
      <dsp:nvSpPr>
        <dsp:cNvPr id="0" name=""/>
        <dsp:cNvSpPr/>
      </dsp:nvSpPr>
      <dsp:spPr>
        <a:xfrm rot="18730358">
          <a:off x="578108" y="1233336"/>
          <a:ext cx="1036983" cy="66621"/>
        </a:xfrm>
        <a:custGeom>
          <a:avLst/>
          <a:gdLst/>
          <a:ahLst/>
          <a:cxnLst/>
          <a:rect l="0" t="0" r="0" b="0"/>
          <a:pathLst>
            <a:path>
              <a:moveTo>
                <a:pt x="0" y="33310"/>
              </a:moveTo>
              <a:lnTo>
                <a:pt x="1036983" y="3331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56F174B-4D52-4F0F-B075-AF9825BF906D}">
      <dsp:nvSpPr>
        <dsp:cNvPr id="0" name=""/>
        <dsp:cNvSpPr/>
      </dsp:nvSpPr>
      <dsp:spPr>
        <a:xfrm>
          <a:off x="354548" y="1831230"/>
          <a:ext cx="192179" cy="50921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E28F27A-E568-4484-BE1D-A3FAA6776704}">
      <dsp:nvSpPr>
        <dsp:cNvPr id="0" name=""/>
        <dsp:cNvSpPr/>
      </dsp:nvSpPr>
      <dsp:spPr>
        <a:xfrm>
          <a:off x="1306445" y="92671"/>
          <a:ext cx="879293" cy="913994"/>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GB" sz="1000" kern="1200" dirty="0">
              <a:latin typeface="Calibri Light" panose="020F0302020204030204"/>
            </a:rPr>
            <a:t>Informal</a:t>
          </a:r>
          <a:endParaRPr lang="en-GB" sz="1000" kern="1200" dirty="0"/>
        </a:p>
      </dsp:txBody>
      <dsp:txXfrm>
        <a:off x="1435214" y="226522"/>
        <a:ext cx="621755" cy="646292"/>
      </dsp:txXfrm>
    </dsp:sp>
    <dsp:sp modelId="{2A8E04ED-7511-4B36-91E8-FDFD08B8D8F9}">
      <dsp:nvSpPr>
        <dsp:cNvPr id="0" name=""/>
        <dsp:cNvSpPr/>
      </dsp:nvSpPr>
      <dsp:spPr>
        <a:xfrm>
          <a:off x="2101130" y="840171"/>
          <a:ext cx="818278" cy="792387"/>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GB" sz="1000" kern="1200" dirty="0">
              <a:latin typeface="Calibri Light" panose="020F0302020204030204"/>
            </a:rPr>
            <a:t>Formal</a:t>
          </a:r>
          <a:endParaRPr lang="en-GB" sz="1000" kern="1200" dirty="0"/>
        </a:p>
      </dsp:txBody>
      <dsp:txXfrm>
        <a:off x="2220964" y="956213"/>
        <a:ext cx="578610" cy="560303"/>
      </dsp:txXfrm>
    </dsp:sp>
    <dsp:sp modelId="{B9B8E71D-D158-43E1-B9FD-2BAF0F309C13}">
      <dsp:nvSpPr>
        <dsp:cNvPr id="0" name=""/>
        <dsp:cNvSpPr/>
      </dsp:nvSpPr>
      <dsp:spPr>
        <a:xfrm>
          <a:off x="882818" y="2825162"/>
          <a:ext cx="935769" cy="977852"/>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rtl="0">
            <a:lnSpc>
              <a:spcPct val="90000"/>
            </a:lnSpc>
            <a:spcBef>
              <a:spcPct val="0"/>
            </a:spcBef>
            <a:spcAft>
              <a:spcPct val="35000"/>
            </a:spcAft>
            <a:buNone/>
          </a:pPr>
          <a:r>
            <a:rPr lang="en-GB" sz="900" kern="1200" dirty="0">
              <a:latin typeface="Calibri Light" panose="020F0302020204030204"/>
            </a:rPr>
            <a:t>Voluntary Services</a:t>
          </a:r>
          <a:endParaRPr lang="en-GB" sz="900" kern="1200" dirty="0"/>
        </a:p>
      </dsp:txBody>
      <dsp:txXfrm>
        <a:off x="1019858" y="2968365"/>
        <a:ext cx="661689" cy="691446"/>
      </dsp:txXfrm>
    </dsp:sp>
  </dsp:spTree>
</dsp:drawing>
</file>

<file path=ppt/diagrams/layout1.xml><?xml version="1.0" encoding="utf-8"?>
<dgm:layoutDef xmlns:dgm="http://schemas.openxmlformats.org/drawingml/2006/diagram" xmlns:a="http://schemas.openxmlformats.org/drawingml/2006/main" uniqueId="urn:microsoft.com/office/officeart/2005/8/layout/radial2">
  <dgm:title val=""/>
  <dgm:desc val=""/>
  <dgm:catLst>
    <dgm:cat type="relationship" pri="20000"/>
    <dgm:cat type="convert" pri="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animLvl val="ctr"/>
      <dgm:resizeHandles val="exact"/>
    </dgm:varLst>
    <dgm:alg type="composite"/>
    <dgm:shape xmlns:r="http://schemas.openxmlformats.org/officeDocument/2006/relationships" r:blip="">
      <dgm:adjLst/>
    </dgm:shape>
    <dgm:presOf/>
    <dgm:constrLst>
      <dgm:constr type="w" for="ch" forName="cycle" refType="w"/>
      <dgm:constr type="h" for="ch" forName="cycle" refType="h"/>
    </dgm:constrLst>
    <dgm:ruleLst/>
    <dgm:layoutNode name="cycle">
      <dgm:choose name="Name0">
        <dgm:if name="Name1" func="var" arg="dir" op="equ" val="norm">
          <dgm:choose name="Name2">
            <dgm:if name="Name3" axis="ch" ptType="node" func="cnt" op="lte" val="1">
              <dgm:alg type="cycle">
                <dgm:param type="stAng" val="90"/>
                <dgm:param type="spanAng" val="360"/>
                <dgm:param type="ctrShpMap" val="fNode"/>
              </dgm:alg>
            </dgm:if>
            <dgm:if name="Name4" axis="ch" ptType="node" func="cnt" op="equ" val="2">
              <dgm:alg type="cycle">
                <dgm:param type="stAng" val="70"/>
                <dgm:param type="spanAng" val="40"/>
                <dgm:param type="ctrShpMap" val="fNode"/>
              </dgm:alg>
            </dgm:if>
            <dgm:if name="Name5" axis="ch" ptType="node" func="cnt" op="equ" val="3">
              <dgm:alg type="cycle">
                <dgm:param type="stAng" val="60"/>
                <dgm:param type="spanAng" val="60"/>
                <dgm:param type="ctrShpMap" val="fNode"/>
              </dgm:alg>
            </dgm:if>
            <dgm:else name="Name6">
              <dgm:alg type="cycle">
                <dgm:param type="stAng" val="45"/>
                <dgm:param type="spanAng" val="90"/>
                <dgm:param type="ctrShpMap" val="fNode"/>
              </dgm:alg>
            </dgm:else>
          </dgm:choose>
        </dgm:if>
        <dgm:else name="Name7">
          <dgm:choose name="Name8">
            <dgm:if name="Name9" axis="ch" ptType="node" func="cnt" op="lte" val="1">
              <dgm:alg type="cycle">
                <dgm:param type="stAng" val="-90"/>
                <dgm:param type="spanAng" val="-360"/>
                <dgm:param type="ctrShpMap" val="fNode"/>
              </dgm:alg>
            </dgm:if>
            <dgm:if name="Name10" axis="ch" ptType="node" func="cnt" op="equ" val="2">
              <dgm:alg type="cycle">
                <dgm:param type="stAng" val="-70"/>
                <dgm:param type="spanAng" val="-40"/>
                <dgm:param type="ctrShpMap" val="fNode"/>
              </dgm:alg>
            </dgm:if>
            <dgm:if name="Name11" axis="ch" ptType="node" func="cnt" op="equ" val="3">
              <dgm:alg type="cycle">
                <dgm:param type="stAng" val="-60"/>
                <dgm:param type="spanAng" val="-60"/>
                <dgm:param type="ctrShpMap" val="fNode"/>
              </dgm:alg>
            </dgm:if>
            <dgm:else name="Name12">
              <dgm:alg type="cycle">
                <dgm:param type="stAng" val="-45"/>
                <dgm:param type="spanAng" val="-90"/>
                <dgm:param type="ctrShpMap" val="fNode"/>
              </dgm:alg>
            </dgm:else>
          </dgm:choose>
        </dgm:else>
      </dgm:choose>
      <dgm:shape xmlns:r="http://schemas.openxmlformats.org/officeDocument/2006/relationships" r:blip="">
        <dgm:adjLst/>
      </dgm:shape>
      <dgm:presOf/>
      <dgm:constrLst>
        <dgm:constr type="sp" val="20"/>
        <dgm:constr type="w" for="ch" forName="centerShape" refType="w"/>
        <dgm:constr type="w" for="ch" forName="node" refType="w" refFor="ch" refForName="centerShape" fact="1.5"/>
        <dgm:constr type="sibSp" refType="w" refFor="ch" refForName="centerShape" op="equ" fact="0.08"/>
        <dgm:constr type="primFontSz" for="des" forName="parentNode" op="equ" val="65"/>
        <dgm:constr type="secFontSz" for="des" forName="childNode" op="equ" val="65"/>
      </dgm:constrLst>
      <dgm:ruleLst/>
      <dgm:choose name="Name13">
        <dgm:if name="Name14" axis="ch" ptType="node" hideLastTrans="0" func="cnt" op="gte" val="1">
          <dgm:layoutNode name="centerShape" styleLbl="node0">
            <dgm:alg type="composite"/>
            <dgm:shape xmlns:r="http://schemas.openxmlformats.org/officeDocument/2006/relationships" r:blip="">
              <dgm:adjLst/>
            </dgm:shape>
            <dgm:presOf axis="ch" ptType="node" cnt="1"/>
            <dgm:constrLst>
              <dgm:constr type="w" for="ch" forName="connSite" refType="w" fact="0.7"/>
              <dgm:constr type="h" for="ch" forName="connSite" refType="w" fact="0.7"/>
              <dgm:constr type="ctrX" for="ch" forName="connSite" refType="w" fact="0.5"/>
              <dgm:constr type="ctrY" for="ch" forName="connSite" refType="h" fact="0.5"/>
              <dgm:constr type="w" for="ch" forName="visible" refType="w"/>
              <dgm:constr type="h" for="ch" forName="visible" refType="w"/>
              <dgm:constr type="ctrX" for="ch" forName="visible" refType="w" fact="0.5"/>
              <dgm:constr type="ctrY" for="ch" forName="visible" refType="h" fact="0.5"/>
            </dgm:constrLst>
            <dgm:ruleLst/>
            <dgm:layoutNode name="connSite">
              <dgm:alg type="sp"/>
              <dgm:shape xmlns:r="http://schemas.openxmlformats.org/officeDocument/2006/relationships" type="ellipse" r:blip="" hideGeom="1">
                <dgm:adjLst/>
              </dgm:shape>
              <dgm:presOf/>
              <dgm:constrLst/>
              <dgm:ruleLst/>
            </dgm:layoutNode>
            <dgm:layoutNode name="visible">
              <dgm:alg type="sp"/>
              <dgm:shape xmlns:r="http://schemas.openxmlformats.org/officeDocument/2006/relationships" type="ellipse" r:blip="" blipPhldr="1">
                <dgm:adjLst/>
              </dgm:shape>
              <dgm:presOf/>
              <dgm:constrLst/>
              <dgm:ruleLst/>
            </dgm:layoutNode>
          </dgm:layoutNode>
        </dgm:if>
        <dgm:else name="Name15"/>
      </dgm:choose>
      <dgm:forEach name="Name16" axis="ch">
        <dgm:forEach name="Name17" axis="self" ptType="node">
          <dgm:layoutNode name="node">
            <dgm:alg type="composite"/>
            <dgm:shape xmlns:r="http://schemas.openxmlformats.org/officeDocument/2006/relationships" r:blip="">
              <dgm:adjLst/>
            </dgm:shape>
            <dgm:presOf/>
            <dgm:choose name="Name18">
              <dgm:if name="Name19" func="var" arg="dir" op="equ" val="norm">
                <dgm:constrLst>
                  <dgm:constr type="t" for="ch" forName="parentNode"/>
                  <dgm:constr type="l" for="ch" forName="parentNode"/>
                  <dgm:constr type="w" for="ch" forName="parentNode" refType="w" fact="0.4"/>
                  <dgm:constr type="h" for="ch" forName="parentNode" refType="w" refFor="ch" refForName="parentNode" op="equ"/>
                  <dgm:constr type="ctrY" for="ch" forName="childNode" refType="h" refFor="ch" refForName="parentNode" fact="0.5"/>
                  <dgm:constr type="l" for="ch" forName="childNode" refType="w" refFor="ch" refForName="parentNode" op="equ" fact="1.1"/>
                  <dgm:constr type="w" for="ch" forName="childNode" refType="w" fact="0.6"/>
                  <dgm:constr type="h" for="ch" forName="childNode" refType="h" refFor="ch" refForName="parentNode"/>
                </dgm:constrLst>
              </dgm:if>
              <dgm:else name="Name20">
                <dgm:constrLst>
                  <dgm:constr type="t" for="ch" forName="parentNode"/>
                  <dgm:constr type="r" for="ch" forName="parentNode" refType="w"/>
                  <dgm:constr type="w" for="ch" forName="parentNode" refType="w" fact="0.4"/>
                  <dgm:constr type="h" for="ch" forName="parentNode" refType="w" refFor="ch" refForName="parentNode" op="equ"/>
                  <dgm:constr type="ctrY" for="ch" forName="childNode" refType="h" refFor="ch" refForName="parentNode" fact="0.5"/>
                  <dgm:constr type="l" for="ch" forName="childNode"/>
                  <dgm:constr type="w" for="ch" forName="childNode" refType="w" fact="0.6"/>
                  <dgm:constr type="h" for="ch" forName="childNode" refType="h" refFor="ch" refForName="parentNode"/>
                </dgm:constrLst>
              </dgm:else>
            </dgm:choose>
            <dgm:ruleLst/>
            <dgm:layoutNode name="parentNode" styleLbl="node1">
              <dgm:varLst>
                <dgm:chMax val="1"/>
                <dgm:bulletEnabled val="1"/>
              </dgm:varLst>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childNode" styleLbl="revTx" moveWith="parentNode">
              <dgm:varLst>
                <dgm:bulletEnabled val="1"/>
              </dgm:varLst>
              <dgm:alg type="tx">
                <dgm:param type="txAnchorVertCh" val="mid"/>
                <dgm:param type="stBulletLvl" val="1"/>
              </dgm:alg>
              <dgm:choose name="Name21">
                <dgm:if name="Name22" axis="ch" ptType="node" func="cnt" op="gte" val="1">
                  <dgm:shape xmlns:r="http://schemas.openxmlformats.org/officeDocument/2006/relationships" type="rect" r:blip="">
                    <dgm:adjLst/>
                  </dgm:shape>
                </dgm:if>
                <dgm:else name="Name23">
                  <dgm:shape xmlns:r="http://schemas.openxmlformats.org/officeDocument/2006/relationships" type="rect" r:blip="" hideGeom="1">
                    <dgm:adjLst/>
                  </dgm:shape>
                </dgm:else>
              </dgm:choose>
              <dgm:presOf axis="des" ptType="node"/>
              <dgm:constrLst>
                <dgm:constr type="tMarg"/>
                <dgm:constr type="bMarg"/>
                <dgm:constr type="lMarg"/>
                <dgm:constr type="rMarg"/>
              </dgm:constrLst>
              <dgm:ruleLst>
                <dgm:rule type="secFontSz" val="5" fact="NaN" max="NaN"/>
              </dgm:ruleLst>
            </dgm:layoutNode>
          </dgm:layoutNode>
        </dgm:forEach>
        <dgm:forEach name="Name24" axis="self" ptType="parTrans" cnt="1">
          <dgm:layoutNode name="Name25">
            <dgm:alg type="conn">
              <dgm:param type="dim" val="1D"/>
              <dgm:param type="endSty" val="noArr"/>
              <dgm:param type="begPts" val="auto"/>
              <dgm:param type="endPts" val="auto"/>
              <dgm:param type="srcNode" val="connSite"/>
              <dgm:param type="dstNode" val="parentNode"/>
            </dgm:alg>
            <dgm:shape xmlns:r="http://schemas.openxmlformats.org/officeDocument/2006/relationships" type="conn" r:blip="" zOrderOff="-99">
              <dgm:adjLst/>
            </dgm:shape>
            <dgm:presOf axis="self"/>
            <dgm:constrLst>
              <dgm:constr type="connDist"/>
              <dgm:constr type="w" val="1"/>
              <dgm:constr type="h" val="5"/>
              <dgm:constr type="begPad"/>
              <dgm:constr type="endPad"/>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C39F0-8AAE-40F0-B4D1-6F81C3B3C4D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DB1363CE-048A-44E2-9FE4-E5B7FEF79ED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1542F922-79BB-4C58-87BC-0FFFA2BCF074}"/>
              </a:ext>
            </a:extLst>
          </p:cNvPr>
          <p:cNvSpPr>
            <a:spLocks noGrp="1"/>
          </p:cNvSpPr>
          <p:nvPr>
            <p:ph type="dt" sz="half" idx="10"/>
          </p:nvPr>
        </p:nvSpPr>
        <p:spPr/>
        <p:txBody>
          <a:bodyPr/>
          <a:lstStyle/>
          <a:p>
            <a:fld id="{DCAEA77D-F8A1-4F44-911F-5FA54680081B}" type="datetimeFigureOut">
              <a:rPr lang="en-GB" smtClean="0"/>
              <a:t>02/02/2024</a:t>
            </a:fld>
            <a:endParaRPr lang="en-GB"/>
          </a:p>
        </p:txBody>
      </p:sp>
      <p:sp>
        <p:nvSpPr>
          <p:cNvPr id="5" name="Footer Placeholder 4">
            <a:extLst>
              <a:ext uri="{FF2B5EF4-FFF2-40B4-BE49-F238E27FC236}">
                <a16:creationId xmlns:a16="http://schemas.microsoft.com/office/drawing/2014/main" id="{81AB435F-4DB7-46CC-9C9C-3179ABF4012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2B333AA-B18A-4FE9-B1E4-6C986CBEC52A}"/>
              </a:ext>
            </a:extLst>
          </p:cNvPr>
          <p:cNvSpPr>
            <a:spLocks noGrp="1"/>
          </p:cNvSpPr>
          <p:nvPr>
            <p:ph type="sldNum" sz="quarter" idx="12"/>
          </p:nvPr>
        </p:nvSpPr>
        <p:spPr/>
        <p:txBody>
          <a:bodyPr/>
          <a:lstStyle/>
          <a:p>
            <a:fld id="{96EA3774-E06A-4676-9B03-E6573E667B3C}" type="slidenum">
              <a:rPr lang="en-GB" smtClean="0"/>
              <a:t>‹#›</a:t>
            </a:fld>
            <a:endParaRPr lang="en-GB"/>
          </a:p>
        </p:txBody>
      </p:sp>
    </p:spTree>
    <p:extLst>
      <p:ext uri="{BB962C8B-B14F-4D97-AF65-F5344CB8AC3E}">
        <p14:creationId xmlns:p14="http://schemas.microsoft.com/office/powerpoint/2010/main" val="5884954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3F518A-070F-4BB9-85B2-745FAD537CA3}"/>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89A1DC44-F5CF-41A8-B97F-FB8B596E04BD}"/>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25B0A50-AC02-444B-8617-415E1CB082D5}"/>
              </a:ext>
            </a:extLst>
          </p:cNvPr>
          <p:cNvSpPr>
            <a:spLocks noGrp="1"/>
          </p:cNvSpPr>
          <p:nvPr>
            <p:ph type="dt" sz="half" idx="10"/>
          </p:nvPr>
        </p:nvSpPr>
        <p:spPr/>
        <p:txBody>
          <a:bodyPr/>
          <a:lstStyle/>
          <a:p>
            <a:fld id="{DCAEA77D-F8A1-4F44-911F-5FA54680081B}" type="datetimeFigureOut">
              <a:rPr lang="en-GB" smtClean="0"/>
              <a:t>02/02/2024</a:t>
            </a:fld>
            <a:endParaRPr lang="en-GB"/>
          </a:p>
        </p:txBody>
      </p:sp>
      <p:sp>
        <p:nvSpPr>
          <p:cNvPr id="5" name="Footer Placeholder 4">
            <a:extLst>
              <a:ext uri="{FF2B5EF4-FFF2-40B4-BE49-F238E27FC236}">
                <a16:creationId xmlns:a16="http://schemas.microsoft.com/office/drawing/2014/main" id="{00CFE0B7-550D-4A33-AD27-62FBDDE1F0A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43978E9-AEA0-407A-B876-4FBA5E269EDA}"/>
              </a:ext>
            </a:extLst>
          </p:cNvPr>
          <p:cNvSpPr>
            <a:spLocks noGrp="1"/>
          </p:cNvSpPr>
          <p:nvPr>
            <p:ph type="sldNum" sz="quarter" idx="12"/>
          </p:nvPr>
        </p:nvSpPr>
        <p:spPr/>
        <p:txBody>
          <a:bodyPr/>
          <a:lstStyle/>
          <a:p>
            <a:fld id="{96EA3774-E06A-4676-9B03-E6573E667B3C}" type="slidenum">
              <a:rPr lang="en-GB" smtClean="0"/>
              <a:t>‹#›</a:t>
            </a:fld>
            <a:endParaRPr lang="en-GB"/>
          </a:p>
        </p:txBody>
      </p:sp>
    </p:spTree>
    <p:extLst>
      <p:ext uri="{BB962C8B-B14F-4D97-AF65-F5344CB8AC3E}">
        <p14:creationId xmlns:p14="http://schemas.microsoft.com/office/powerpoint/2010/main" val="1144688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798B09-FE24-4DBE-9CB8-E9EFFD8D72A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A00DBA67-CB49-4083-87BF-30C4ED81C1B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102C8C07-D855-4422-A176-A0DF97A48C92}"/>
              </a:ext>
            </a:extLst>
          </p:cNvPr>
          <p:cNvSpPr>
            <a:spLocks noGrp="1"/>
          </p:cNvSpPr>
          <p:nvPr>
            <p:ph type="dt" sz="half" idx="10"/>
          </p:nvPr>
        </p:nvSpPr>
        <p:spPr/>
        <p:txBody>
          <a:bodyPr/>
          <a:lstStyle/>
          <a:p>
            <a:fld id="{DCAEA77D-F8A1-4F44-911F-5FA54680081B}" type="datetimeFigureOut">
              <a:rPr lang="en-GB" smtClean="0"/>
              <a:t>02/02/2024</a:t>
            </a:fld>
            <a:endParaRPr lang="en-GB"/>
          </a:p>
        </p:txBody>
      </p:sp>
      <p:sp>
        <p:nvSpPr>
          <p:cNvPr id="5" name="Footer Placeholder 4">
            <a:extLst>
              <a:ext uri="{FF2B5EF4-FFF2-40B4-BE49-F238E27FC236}">
                <a16:creationId xmlns:a16="http://schemas.microsoft.com/office/drawing/2014/main" id="{67F5BF53-D896-4A02-9079-CFEC80BB801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E5F6F52-8AB2-4AE9-A865-00EA73F4BDB5}"/>
              </a:ext>
            </a:extLst>
          </p:cNvPr>
          <p:cNvSpPr>
            <a:spLocks noGrp="1"/>
          </p:cNvSpPr>
          <p:nvPr>
            <p:ph type="sldNum" sz="quarter" idx="12"/>
          </p:nvPr>
        </p:nvSpPr>
        <p:spPr/>
        <p:txBody>
          <a:bodyPr/>
          <a:lstStyle/>
          <a:p>
            <a:fld id="{96EA3774-E06A-4676-9B03-E6573E667B3C}" type="slidenum">
              <a:rPr lang="en-GB" smtClean="0"/>
              <a:t>‹#›</a:t>
            </a:fld>
            <a:endParaRPr lang="en-GB"/>
          </a:p>
        </p:txBody>
      </p:sp>
    </p:spTree>
    <p:extLst>
      <p:ext uri="{BB962C8B-B14F-4D97-AF65-F5344CB8AC3E}">
        <p14:creationId xmlns:p14="http://schemas.microsoft.com/office/powerpoint/2010/main" val="3732712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3EBD5-328F-487D-936D-8AEE791A00F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556F9D55-C022-441C-B102-869D7FDF0740}"/>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A5EB0BE7-329B-44FA-B403-737F9DD6DC32}"/>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05C5DECF-2B02-46D0-A7E7-DDFC9E5AA59E}"/>
              </a:ext>
            </a:extLst>
          </p:cNvPr>
          <p:cNvSpPr>
            <a:spLocks noGrp="1"/>
          </p:cNvSpPr>
          <p:nvPr>
            <p:ph type="dt" sz="half" idx="10"/>
          </p:nvPr>
        </p:nvSpPr>
        <p:spPr/>
        <p:txBody>
          <a:bodyPr/>
          <a:lstStyle/>
          <a:p>
            <a:fld id="{DCAEA77D-F8A1-4F44-911F-5FA54680081B}" type="datetimeFigureOut">
              <a:rPr lang="en-GB" smtClean="0"/>
              <a:t>02/02/2024</a:t>
            </a:fld>
            <a:endParaRPr lang="en-GB"/>
          </a:p>
        </p:txBody>
      </p:sp>
      <p:sp>
        <p:nvSpPr>
          <p:cNvPr id="6" name="Footer Placeholder 5">
            <a:extLst>
              <a:ext uri="{FF2B5EF4-FFF2-40B4-BE49-F238E27FC236}">
                <a16:creationId xmlns:a16="http://schemas.microsoft.com/office/drawing/2014/main" id="{548FF509-EB8F-4D12-AD12-A5CEEA30CA9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A69793E-9852-4886-B350-FF3A596FF55C}"/>
              </a:ext>
            </a:extLst>
          </p:cNvPr>
          <p:cNvSpPr>
            <a:spLocks noGrp="1"/>
          </p:cNvSpPr>
          <p:nvPr>
            <p:ph type="sldNum" sz="quarter" idx="12"/>
          </p:nvPr>
        </p:nvSpPr>
        <p:spPr/>
        <p:txBody>
          <a:bodyPr/>
          <a:lstStyle/>
          <a:p>
            <a:fld id="{96EA3774-E06A-4676-9B03-E6573E667B3C}" type="slidenum">
              <a:rPr lang="en-GB" smtClean="0"/>
              <a:t>‹#›</a:t>
            </a:fld>
            <a:endParaRPr lang="en-GB"/>
          </a:p>
        </p:txBody>
      </p:sp>
    </p:spTree>
    <p:extLst>
      <p:ext uri="{BB962C8B-B14F-4D97-AF65-F5344CB8AC3E}">
        <p14:creationId xmlns:p14="http://schemas.microsoft.com/office/powerpoint/2010/main" val="9077328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D2D84B-AF88-466A-8E23-69149DB8B1E6}"/>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6605789-5A5B-4BC6-B344-DD314603B0A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23CF5541-A6F2-4F27-9505-4D7145CC3DA7}"/>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8EF901B1-E8B6-4164-B4E1-C0B99AC0227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94F2AE71-B533-462C-A949-E7029F388FED}"/>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0636864E-B916-4868-82B7-97FE49E1CFB7}"/>
              </a:ext>
            </a:extLst>
          </p:cNvPr>
          <p:cNvSpPr>
            <a:spLocks noGrp="1"/>
          </p:cNvSpPr>
          <p:nvPr>
            <p:ph type="dt" sz="half" idx="10"/>
          </p:nvPr>
        </p:nvSpPr>
        <p:spPr/>
        <p:txBody>
          <a:bodyPr/>
          <a:lstStyle/>
          <a:p>
            <a:fld id="{DCAEA77D-F8A1-4F44-911F-5FA54680081B}" type="datetimeFigureOut">
              <a:rPr lang="en-GB" smtClean="0"/>
              <a:t>02/02/2024</a:t>
            </a:fld>
            <a:endParaRPr lang="en-GB"/>
          </a:p>
        </p:txBody>
      </p:sp>
      <p:sp>
        <p:nvSpPr>
          <p:cNvPr id="8" name="Footer Placeholder 7">
            <a:extLst>
              <a:ext uri="{FF2B5EF4-FFF2-40B4-BE49-F238E27FC236}">
                <a16:creationId xmlns:a16="http://schemas.microsoft.com/office/drawing/2014/main" id="{273B7B17-1FB1-4AD2-AD07-F459A170C246}"/>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331298FE-261F-4041-9416-0AC15084188E}"/>
              </a:ext>
            </a:extLst>
          </p:cNvPr>
          <p:cNvSpPr>
            <a:spLocks noGrp="1"/>
          </p:cNvSpPr>
          <p:nvPr>
            <p:ph type="sldNum" sz="quarter" idx="12"/>
          </p:nvPr>
        </p:nvSpPr>
        <p:spPr/>
        <p:txBody>
          <a:bodyPr/>
          <a:lstStyle/>
          <a:p>
            <a:fld id="{96EA3774-E06A-4676-9B03-E6573E667B3C}" type="slidenum">
              <a:rPr lang="en-GB" smtClean="0"/>
              <a:t>‹#›</a:t>
            </a:fld>
            <a:endParaRPr lang="en-GB"/>
          </a:p>
        </p:txBody>
      </p:sp>
    </p:spTree>
    <p:extLst>
      <p:ext uri="{BB962C8B-B14F-4D97-AF65-F5344CB8AC3E}">
        <p14:creationId xmlns:p14="http://schemas.microsoft.com/office/powerpoint/2010/main" val="17674390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2D3FFB-BFFE-4426-A66D-87E92F4A59FD}"/>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43DF3688-300A-495D-BF14-2455FC6FB194}"/>
              </a:ext>
            </a:extLst>
          </p:cNvPr>
          <p:cNvSpPr>
            <a:spLocks noGrp="1"/>
          </p:cNvSpPr>
          <p:nvPr>
            <p:ph type="dt" sz="half" idx="10"/>
          </p:nvPr>
        </p:nvSpPr>
        <p:spPr/>
        <p:txBody>
          <a:bodyPr/>
          <a:lstStyle/>
          <a:p>
            <a:fld id="{DCAEA77D-F8A1-4F44-911F-5FA54680081B}" type="datetimeFigureOut">
              <a:rPr lang="en-GB" smtClean="0"/>
              <a:t>02/02/2024</a:t>
            </a:fld>
            <a:endParaRPr lang="en-GB"/>
          </a:p>
        </p:txBody>
      </p:sp>
      <p:sp>
        <p:nvSpPr>
          <p:cNvPr id="4" name="Footer Placeholder 3">
            <a:extLst>
              <a:ext uri="{FF2B5EF4-FFF2-40B4-BE49-F238E27FC236}">
                <a16:creationId xmlns:a16="http://schemas.microsoft.com/office/drawing/2014/main" id="{CE1F081E-ACF8-47FF-8D21-BD1AD5F45315}"/>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F94F6389-59BF-47A0-8F72-76687430F3C1}"/>
              </a:ext>
            </a:extLst>
          </p:cNvPr>
          <p:cNvSpPr>
            <a:spLocks noGrp="1"/>
          </p:cNvSpPr>
          <p:nvPr>
            <p:ph type="sldNum" sz="quarter" idx="12"/>
          </p:nvPr>
        </p:nvSpPr>
        <p:spPr/>
        <p:txBody>
          <a:bodyPr/>
          <a:lstStyle/>
          <a:p>
            <a:fld id="{96EA3774-E06A-4676-9B03-E6573E667B3C}" type="slidenum">
              <a:rPr lang="en-GB" smtClean="0"/>
              <a:t>‹#›</a:t>
            </a:fld>
            <a:endParaRPr lang="en-GB"/>
          </a:p>
        </p:txBody>
      </p:sp>
    </p:spTree>
    <p:extLst>
      <p:ext uri="{BB962C8B-B14F-4D97-AF65-F5344CB8AC3E}">
        <p14:creationId xmlns:p14="http://schemas.microsoft.com/office/powerpoint/2010/main" val="933244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74D4884-BC83-47B6-A5A6-B2A240E6661B}"/>
              </a:ext>
            </a:extLst>
          </p:cNvPr>
          <p:cNvSpPr>
            <a:spLocks noGrp="1"/>
          </p:cNvSpPr>
          <p:nvPr>
            <p:ph type="dt" sz="half" idx="10"/>
          </p:nvPr>
        </p:nvSpPr>
        <p:spPr/>
        <p:txBody>
          <a:bodyPr/>
          <a:lstStyle/>
          <a:p>
            <a:fld id="{DCAEA77D-F8A1-4F44-911F-5FA54680081B}" type="datetimeFigureOut">
              <a:rPr lang="en-GB" smtClean="0"/>
              <a:t>02/02/2024</a:t>
            </a:fld>
            <a:endParaRPr lang="en-GB"/>
          </a:p>
        </p:txBody>
      </p:sp>
      <p:sp>
        <p:nvSpPr>
          <p:cNvPr id="3" name="Footer Placeholder 2">
            <a:extLst>
              <a:ext uri="{FF2B5EF4-FFF2-40B4-BE49-F238E27FC236}">
                <a16:creationId xmlns:a16="http://schemas.microsoft.com/office/drawing/2014/main" id="{630F3BAF-A78D-44FD-8282-CF7DF64049FE}"/>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DE720B6A-8546-46E6-BEAC-172B77CCE896}"/>
              </a:ext>
            </a:extLst>
          </p:cNvPr>
          <p:cNvSpPr>
            <a:spLocks noGrp="1"/>
          </p:cNvSpPr>
          <p:nvPr>
            <p:ph type="sldNum" sz="quarter" idx="12"/>
          </p:nvPr>
        </p:nvSpPr>
        <p:spPr/>
        <p:txBody>
          <a:bodyPr/>
          <a:lstStyle/>
          <a:p>
            <a:fld id="{96EA3774-E06A-4676-9B03-E6573E667B3C}" type="slidenum">
              <a:rPr lang="en-GB" smtClean="0"/>
              <a:t>‹#›</a:t>
            </a:fld>
            <a:endParaRPr lang="en-GB"/>
          </a:p>
        </p:txBody>
      </p:sp>
    </p:spTree>
    <p:extLst>
      <p:ext uri="{BB962C8B-B14F-4D97-AF65-F5344CB8AC3E}">
        <p14:creationId xmlns:p14="http://schemas.microsoft.com/office/powerpoint/2010/main" val="15978534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57DF71-3529-4C1B-A6F1-1538FD1CD08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A5B76A94-1A46-4DD5-B8B1-D4F931A64FD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9EFA69A0-9115-4D09-89D2-786FB63923B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28E9D4ED-EAAA-4EC1-B47D-A3363CEF1BA0}"/>
              </a:ext>
            </a:extLst>
          </p:cNvPr>
          <p:cNvSpPr>
            <a:spLocks noGrp="1"/>
          </p:cNvSpPr>
          <p:nvPr>
            <p:ph type="dt" sz="half" idx="10"/>
          </p:nvPr>
        </p:nvSpPr>
        <p:spPr/>
        <p:txBody>
          <a:bodyPr/>
          <a:lstStyle/>
          <a:p>
            <a:fld id="{DCAEA77D-F8A1-4F44-911F-5FA54680081B}" type="datetimeFigureOut">
              <a:rPr lang="en-GB" smtClean="0"/>
              <a:t>02/02/2024</a:t>
            </a:fld>
            <a:endParaRPr lang="en-GB"/>
          </a:p>
        </p:txBody>
      </p:sp>
      <p:sp>
        <p:nvSpPr>
          <p:cNvPr id="6" name="Footer Placeholder 5">
            <a:extLst>
              <a:ext uri="{FF2B5EF4-FFF2-40B4-BE49-F238E27FC236}">
                <a16:creationId xmlns:a16="http://schemas.microsoft.com/office/drawing/2014/main" id="{A68FE3E8-77EB-4D69-A445-B6D57D7334C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B5B77A1-493B-465A-894C-3299C0AA9C8E}"/>
              </a:ext>
            </a:extLst>
          </p:cNvPr>
          <p:cNvSpPr>
            <a:spLocks noGrp="1"/>
          </p:cNvSpPr>
          <p:nvPr>
            <p:ph type="sldNum" sz="quarter" idx="12"/>
          </p:nvPr>
        </p:nvSpPr>
        <p:spPr/>
        <p:txBody>
          <a:bodyPr/>
          <a:lstStyle/>
          <a:p>
            <a:fld id="{96EA3774-E06A-4676-9B03-E6573E667B3C}" type="slidenum">
              <a:rPr lang="en-GB" smtClean="0"/>
              <a:t>‹#›</a:t>
            </a:fld>
            <a:endParaRPr lang="en-GB"/>
          </a:p>
        </p:txBody>
      </p:sp>
    </p:spTree>
    <p:extLst>
      <p:ext uri="{BB962C8B-B14F-4D97-AF65-F5344CB8AC3E}">
        <p14:creationId xmlns:p14="http://schemas.microsoft.com/office/powerpoint/2010/main" val="4735573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56BEA6-3FAD-4A55-B52E-1A5C12D55CD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B11B2B93-9138-433D-8FA2-D546A7FFE73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31C2D870-18D8-4522-B53E-898C52B1FD9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60902A52-BBEC-441B-8D27-745B5AA442A2}"/>
              </a:ext>
            </a:extLst>
          </p:cNvPr>
          <p:cNvSpPr>
            <a:spLocks noGrp="1"/>
          </p:cNvSpPr>
          <p:nvPr>
            <p:ph type="dt" sz="half" idx="10"/>
          </p:nvPr>
        </p:nvSpPr>
        <p:spPr/>
        <p:txBody>
          <a:bodyPr/>
          <a:lstStyle/>
          <a:p>
            <a:fld id="{DCAEA77D-F8A1-4F44-911F-5FA54680081B}" type="datetimeFigureOut">
              <a:rPr lang="en-GB" smtClean="0"/>
              <a:t>02/02/2024</a:t>
            </a:fld>
            <a:endParaRPr lang="en-GB"/>
          </a:p>
        </p:txBody>
      </p:sp>
      <p:sp>
        <p:nvSpPr>
          <p:cNvPr id="6" name="Footer Placeholder 5">
            <a:extLst>
              <a:ext uri="{FF2B5EF4-FFF2-40B4-BE49-F238E27FC236}">
                <a16:creationId xmlns:a16="http://schemas.microsoft.com/office/drawing/2014/main" id="{5C034836-4182-400D-8FA1-3BF8851775B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C0D9CFE-727F-4FAA-A1CD-D32286070B75}"/>
              </a:ext>
            </a:extLst>
          </p:cNvPr>
          <p:cNvSpPr>
            <a:spLocks noGrp="1"/>
          </p:cNvSpPr>
          <p:nvPr>
            <p:ph type="sldNum" sz="quarter" idx="12"/>
          </p:nvPr>
        </p:nvSpPr>
        <p:spPr/>
        <p:txBody>
          <a:bodyPr/>
          <a:lstStyle/>
          <a:p>
            <a:fld id="{96EA3774-E06A-4676-9B03-E6573E667B3C}" type="slidenum">
              <a:rPr lang="en-GB" smtClean="0"/>
              <a:t>‹#›</a:t>
            </a:fld>
            <a:endParaRPr lang="en-GB"/>
          </a:p>
        </p:txBody>
      </p:sp>
    </p:spTree>
    <p:extLst>
      <p:ext uri="{BB962C8B-B14F-4D97-AF65-F5344CB8AC3E}">
        <p14:creationId xmlns:p14="http://schemas.microsoft.com/office/powerpoint/2010/main" val="40598180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D6B437-A977-4A4B-96F3-950A6FE52BE0}"/>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84959CFC-3585-4DE6-A9D4-12C34C104550}"/>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90C079F-8535-4711-BF5F-739B7EB7BB3B}"/>
              </a:ext>
            </a:extLst>
          </p:cNvPr>
          <p:cNvSpPr>
            <a:spLocks noGrp="1"/>
          </p:cNvSpPr>
          <p:nvPr>
            <p:ph type="dt" sz="half" idx="10"/>
          </p:nvPr>
        </p:nvSpPr>
        <p:spPr/>
        <p:txBody>
          <a:bodyPr/>
          <a:lstStyle/>
          <a:p>
            <a:fld id="{DCAEA77D-F8A1-4F44-911F-5FA54680081B}" type="datetimeFigureOut">
              <a:rPr lang="en-GB" smtClean="0"/>
              <a:t>02/02/2024</a:t>
            </a:fld>
            <a:endParaRPr lang="en-GB"/>
          </a:p>
        </p:txBody>
      </p:sp>
      <p:sp>
        <p:nvSpPr>
          <p:cNvPr id="5" name="Footer Placeholder 4">
            <a:extLst>
              <a:ext uri="{FF2B5EF4-FFF2-40B4-BE49-F238E27FC236}">
                <a16:creationId xmlns:a16="http://schemas.microsoft.com/office/drawing/2014/main" id="{A58BAEFE-6D05-4386-8942-548DAB49F41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576FB75-24E8-4F00-B184-A15229F13CF9}"/>
              </a:ext>
            </a:extLst>
          </p:cNvPr>
          <p:cNvSpPr>
            <a:spLocks noGrp="1"/>
          </p:cNvSpPr>
          <p:nvPr>
            <p:ph type="sldNum" sz="quarter" idx="12"/>
          </p:nvPr>
        </p:nvSpPr>
        <p:spPr/>
        <p:txBody>
          <a:bodyPr/>
          <a:lstStyle/>
          <a:p>
            <a:fld id="{96EA3774-E06A-4676-9B03-E6573E667B3C}" type="slidenum">
              <a:rPr lang="en-GB" smtClean="0"/>
              <a:t>‹#›</a:t>
            </a:fld>
            <a:endParaRPr lang="en-GB"/>
          </a:p>
        </p:txBody>
      </p:sp>
    </p:spTree>
    <p:extLst>
      <p:ext uri="{BB962C8B-B14F-4D97-AF65-F5344CB8AC3E}">
        <p14:creationId xmlns:p14="http://schemas.microsoft.com/office/powerpoint/2010/main" val="41686869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E9724E4-9574-45E3-91EC-A652A617231D}"/>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36CDEB3-024C-4F20-BCD2-7D8DE05B2E48}"/>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15EB204-9A49-49DF-A87F-1A07342E0FB7}"/>
              </a:ext>
            </a:extLst>
          </p:cNvPr>
          <p:cNvSpPr>
            <a:spLocks noGrp="1"/>
          </p:cNvSpPr>
          <p:nvPr>
            <p:ph type="dt" sz="half" idx="10"/>
          </p:nvPr>
        </p:nvSpPr>
        <p:spPr/>
        <p:txBody>
          <a:bodyPr/>
          <a:lstStyle/>
          <a:p>
            <a:fld id="{DCAEA77D-F8A1-4F44-911F-5FA54680081B}" type="datetimeFigureOut">
              <a:rPr lang="en-GB" smtClean="0"/>
              <a:t>02/02/2024</a:t>
            </a:fld>
            <a:endParaRPr lang="en-GB"/>
          </a:p>
        </p:txBody>
      </p:sp>
      <p:sp>
        <p:nvSpPr>
          <p:cNvPr id="5" name="Footer Placeholder 4">
            <a:extLst>
              <a:ext uri="{FF2B5EF4-FFF2-40B4-BE49-F238E27FC236}">
                <a16:creationId xmlns:a16="http://schemas.microsoft.com/office/drawing/2014/main" id="{99A3030A-7F60-4A5D-BE68-ACADFD36DF5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BAB2EC4-66EA-44D8-B9E2-8DFCC927DE65}"/>
              </a:ext>
            </a:extLst>
          </p:cNvPr>
          <p:cNvSpPr>
            <a:spLocks noGrp="1"/>
          </p:cNvSpPr>
          <p:nvPr>
            <p:ph type="sldNum" sz="quarter" idx="12"/>
          </p:nvPr>
        </p:nvSpPr>
        <p:spPr/>
        <p:txBody>
          <a:bodyPr/>
          <a:lstStyle/>
          <a:p>
            <a:fld id="{96EA3774-E06A-4676-9B03-E6573E667B3C}" type="slidenum">
              <a:rPr lang="en-GB" smtClean="0"/>
              <a:t>‹#›</a:t>
            </a:fld>
            <a:endParaRPr lang="en-GB"/>
          </a:p>
        </p:txBody>
      </p:sp>
    </p:spTree>
    <p:extLst>
      <p:ext uri="{BB962C8B-B14F-4D97-AF65-F5344CB8AC3E}">
        <p14:creationId xmlns:p14="http://schemas.microsoft.com/office/powerpoint/2010/main" val="32292485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0AB100E-5637-47D8-9745-92E622B80B0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BCDCFED-0C87-45A5-9314-59145EF2953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F804C5A-5E8A-4955-BAA6-82372F323A2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CAEA77D-F8A1-4F44-911F-5FA54680081B}" type="datetimeFigureOut">
              <a:rPr lang="en-GB" smtClean="0"/>
              <a:t>02/02/2024</a:t>
            </a:fld>
            <a:endParaRPr lang="en-GB"/>
          </a:p>
        </p:txBody>
      </p:sp>
      <p:sp>
        <p:nvSpPr>
          <p:cNvPr id="5" name="Footer Placeholder 4">
            <a:extLst>
              <a:ext uri="{FF2B5EF4-FFF2-40B4-BE49-F238E27FC236}">
                <a16:creationId xmlns:a16="http://schemas.microsoft.com/office/drawing/2014/main" id="{BFE4AB78-99FD-4F84-B078-5127807D276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73F9A95A-CEDB-40D2-8B05-5F6A17709E2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6EA3774-E06A-4676-9B03-E6573E667B3C}" type="slidenum">
              <a:rPr lang="en-GB" smtClean="0"/>
              <a:t>‹#›</a:t>
            </a:fld>
            <a:endParaRPr lang="en-GB"/>
          </a:p>
        </p:txBody>
      </p:sp>
    </p:spTree>
    <p:extLst>
      <p:ext uri="{BB962C8B-B14F-4D97-AF65-F5344CB8AC3E}">
        <p14:creationId xmlns:p14="http://schemas.microsoft.com/office/powerpoint/2010/main" val="398498178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4.png"/><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3.jpg"/><Relationship Id="rId5" Type="http://schemas.openxmlformats.org/officeDocument/2006/relationships/image" Target="../media/image2.jpg"/><Relationship Id="rId4" Type="http://schemas.openxmlformats.org/officeDocument/2006/relationships/image" Target="../media/image1.jp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5" Type="http://schemas.openxmlformats.org/officeDocument/2006/relationships/image" Target="../media/image4.png"/><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8" Type="http://schemas.openxmlformats.org/officeDocument/2006/relationships/image" Target="../media/image12.png"/><Relationship Id="rId13" Type="http://schemas.openxmlformats.org/officeDocument/2006/relationships/image" Target="../media/image17.png"/><Relationship Id="rId18" Type="http://schemas.openxmlformats.org/officeDocument/2006/relationships/image" Target="../media/image22.png"/><Relationship Id="rId3" Type="http://schemas.openxmlformats.org/officeDocument/2006/relationships/image" Target="../media/image7.jpeg"/><Relationship Id="rId7" Type="http://schemas.openxmlformats.org/officeDocument/2006/relationships/image" Target="../media/image11.png"/><Relationship Id="rId12" Type="http://schemas.openxmlformats.org/officeDocument/2006/relationships/image" Target="../media/image16.png"/><Relationship Id="rId17" Type="http://schemas.openxmlformats.org/officeDocument/2006/relationships/image" Target="../media/image21.png"/><Relationship Id="rId2" Type="http://schemas.openxmlformats.org/officeDocument/2006/relationships/image" Target="../media/image6.jpeg"/><Relationship Id="rId16" Type="http://schemas.openxmlformats.org/officeDocument/2006/relationships/image" Target="../media/image20.png"/><Relationship Id="rId20" Type="http://schemas.openxmlformats.org/officeDocument/2006/relationships/image" Target="../media/image24.png"/><Relationship Id="rId1" Type="http://schemas.openxmlformats.org/officeDocument/2006/relationships/slideLayout" Target="../slideLayouts/slideLayout7.xml"/><Relationship Id="rId6" Type="http://schemas.openxmlformats.org/officeDocument/2006/relationships/image" Target="../media/image10.jpeg"/><Relationship Id="rId11" Type="http://schemas.openxmlformats.org/officeDocument/2006/relationships/image" Target="../media/image15.png"/><Relationship Id="rId5" Type="http://schemas.openxmlformats.org/officeDocument/2006/relationships/image" Target="../media/image9.jpeg"/><Relationship Id="rId15" Type="http://schemas.openxmlformats.org/officeDocument/2006/relationships/image" Target="../media/image19.png"/><Relationship Id="rId10" Type="http://schemas.openxmlformats.org/officeDocument/2006/relationships/image" Target="../media/image14.png"/><Relationship Id="rId19" Type="http://schemas.openxmlformats.org/officeDocument/2006/relationships/image" Target="../media/image23.png"/><Relationship Id="rId4" Type="http://schemas.openxmlformats.org/officeDocument/2006/relationships/image" Target="../media/image8.jpeg"/><Relationship Id="rId9" Type="http://schemas.openxmlformats.org/officeDocument/2006/relationships/image" Target="../media/image13.png"/><Relationship Id="rId14" Type="http://schemas.openxmlformats.org/officeDocument/2006/relationships/image" Target="../media/image18.png"/></Relationships>
</file>

<file path=ppt/slides/_rels/slide4.xml.rels><?xml version="1.0" encoding="UTF-8" standalone="yes"?>
<Relationships xmlns="http://schemas.openxmlformats.org/package/2006/relationships"><Relationship Id="rId8" Type="http://schemas.openxmlformats.org/officeDocument/2006/relationships/diagramLayout" Target="../diagrams/layout1.xml"/><Relationship Id="rId13" Type="http://schemas.openxmlformats.org/officeDocument/2006/relationships/image" Target="../media/image26.png"/><Relationship Id="rId18" Type="http://schemas.openxmlformats.org/officeDocument/2006/relationships/image" Target="../media/image31.png"/><Relationship Id="rId3" Type="http://schemas.openxmlformats.org/officeDocument/2006/relationships/image" Target="../media/image7.jpeg"/><Relationship Id="rId21" Type="http://schemas.openxmlformats.org/officeDocument/2006/relationships/image" Target="../media/image34.png"/><Relationship Id="rId7" Type="http://schemas.openxmlformats.org/officeDocument/2006/relationships/diagramData" Target="../diagrams/data1.xml"/><Relationship Id="rId12" Type="http://schemas.openxmlformats.org/officeDocument/2006/relationships/image" Target="../media/image25.png"/><Relationship Id="rId17" Type="http://schemas.openxmlformats.org/officeDocument/2006/relationships/image" Target="../media/image30.png"/><Relationship Id="rId2" Type="http://schemas.openxmlformats.org/officeDocument/2006/relationships/image" Target="../media/image6.jpeg"/><Relationship Id="rId16" Type="http://schemas.openxmlformats.org/officeDocument/2006/relationships/image" Target="../media/image29.png"/><Relationship Id="rId20" Type="http://schemas.openxmlformats.org/officeDocument/2006/relationships/image" Target="../media/image33.png"/><Relationship Id="rId1" Type="http://schemas.openxmlformats.org/officeDocument/2006/relationships/slideLayout" Target="../slideLayouts/slideLayout7.xml"/><Relationship Id="rId6" Type="http://schemas.openxmlformats.org/officeDocument/2006/relationships/image" Target="../media/image10.jpeg"/><Relationship Id="rId11" Type="http://schemas.microsoft.com/office/2007/relationships/diagramDrawing" Target="../diagrams/drawing1.xml"/><Relationship Id="rId5" Type="http://schemas.openxmlformats.org/officeDocument/2006/relationships/image" Target="../media/image9.jpeg"/><Relationship Id="rId15" Type="http://schemas.openxmlformats.org/officeDocument/2006/relationships/image" Target="../media/image28.png"/><Relationship Id="rId10" Type="http://schemas.openxmlformats.org/officeDocument/2006/relationships/diagramColors" Target="../diagrams/colors1.xml"/><Relationship Id="rId19" Type="http://schemas.openxmlformats.org/officeDocument/2006/relationships/image" Target="../media/image32.png"/><Relationship Id="rId4" Type="http://schemas.openxmlformats.org/officeDocument/2006/relationships/image" Target="../media/image8.jpeg"/><Relationship Id="rId9" Type="http://schemas.openxmlformats.org/officeDocument/2006/relationships/diagramQuickStyle" Target="../diagrams/quickStyle1.xml"/><Relationship Id="rId14" Type="http://schemas.openxmlformats.org/officeDocument/2006/relationships/image" Target="../media/image27.png"/></Relationships>
</file>

<file path=ppt/slides/_rels/slide5.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6.jpeg"/><Relationship Id="rId7" Type="http://schemas.openxmlformats.org/officeDocument/2006/relationships/image" Target="../media/image10.jpeg"/><Relationship Id="rId2" Type="http://schemas.openxmlformats.org/officeDocument/2006/relationships/image" Target="../media/image35.png"/><Relationship Id="rId1" Type="http://schemas.openxmlformats.org/officeDocument/2006/relationships/slideLayout" Target="../slideLayouts/slideLayout7.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slideLayout" Target="../slideLayouts/slideLayout7.xml"/><Relationship Id="rId7" Type="http://schemas.openxmlformats.org/officeDocument/2006/relationships/image" Target="../media/image38.svg"/><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37.png"/><Relationship Id="rId11" Type="http://schemas.openxmlformats.org/officeDocument/2006/relationships/image" Target="../media/image4.png"/><Relationship Id="rId5" Type="http://schemas.openxmlformats.org/officeDocument/2006/relationships/image" Target="../media/image36.png"/><Relationship Id="rId10" Type="http://schemas.openxmlformats.org/officeDocument/2006/relationships/image" Target="../media/image34.png"/><Relationship Id="rId4" Type="http://schemas.openxmlformats.org/officeDocument/2006/relationships/image" Target="../media/image35.png"/><Relationship Id="rId9" Type="http://schemas.openxmlformats.org/officeDocument/2006/relationships/image" Target="../media/image40.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14E125-8079-4F9F-85EE-2A5D43B4EE43}"/>
              </a:ext>
            </a:extLst>
          </p:cNvPr>
          <p:cNvSpPr>
            <a:spLocks noGrp="1"/>
          </p:cNvSpPr>
          <p:nvPr>
            <p:ph type="title"/>
          </p:nvPr>
        </p:nvSpPr>
        <p:spPr/>
        <p:txBody>
          <a:bodyPr/>
          <a:lstStyle/>
          <a:p>
            <a:pPr algn="ctr"/>
            <a:r>
              <a:rPr lang="en-GB" b="1" u="sng" dirty="0"/>
              <a:t>Pearson's BTEC Tech Award Level 1 / 2  Health and Social Care</a:t>
            </a:r>
          </a:p>
        </p:txBody>
      </p:sp>
      <p:sp>
        <p:nvSpPr>
          <p:cNvPr id="3" name="Content Placeholder 2">
            <a:extLst>
              <a:ext uri="{FF2B5EF4-FFF2-40B4-BE49-F238E27FC236}">
                <a16:creationId xmlns:a16="http://schemas.microsoft.com/office/drawing/2014/main" id="{435AAFA7-9883-4021-A403-03623DC0634D}"/>
              </a:ext>
            </a:extLst>
          </p:cNvPr>
          <p:cNvSpPr>
            <a:spLocks noGrp="1"/>
          </p:cNvSpPr>
          <p:nvPr>
            <p:ph idx="1"/>
          </p:nvPr>
        </p:nvSpPr>
        <p:spPr/>
        <p:txBody>
          <a:bodyPr/>
          <a:lstStyle/>
          <a:p>
            <a:pPr marL="0" indent="0">
              <a:buNone/>
            </a:pPr>
            <a:r>
              <a:rPr lang="en-GB" dirty="0"/>
              <a:t>Component 1: Human Lifespan development</a:t>
            </a:r>
          </a:p>
          <a:p>
            <a:pPr marL="0" indent="0">
              <a:buNone/>
            </a:pPr>
            <a:r>
              <a:rPr lang="en-GB" dirty="0"/>
              <a:t>Component 2 : Health and Social Care services and Values</a:t>
            </a:r>
          </a:p>
          <a:p>
            <a:pPr marL="0" indent="0">
              <a:buNone/>
            </a:pPr>
            <a:r>
              <a:rPr lang="en-GB" dirty="0"/>
              <a:t>Component 3 : Health and wellbeing </a:t>
            </a:r>
          </a:p>
        </p:txBody>
      </p:sp>
      <p:pic>
        <p:nvPicPr>
          <p:cNvPr id="4" name="Picture 3">
            <a:extLst>
              <a:ext uri="{FF2B5EF4-FFF2-40B4-BE49-F238E27FC236}">
                <a16:creationId xmlns:a16="http://schemas.microsoft.com/office/drawing/2014/main" id="{0DD10556-1315-4229-8FC3-92619C1DA52B}"/>
              </a:ext>
            </a:extLst>
          </p:cNvPr>
          <p:cNvPicPr>
            <a:picLocks noChangeAspect="1"/>
          </p:cNvPicPr>
          <p:nvPr/>
        </p:nvPicPr>
        <p:blipFill rotWithShape="1">
          <a:blip r:embed="rId4">
            <a:extLst>
              <a:ext uri="{28A0092B-C50C-407E-A947-70E740481C1C}">
                <a14:useLocalDpi xmlns:a14="http://schemas.microsoft.com/office/drawing/2010/main" val="0"/>
              </a:ext>
            </a:extLst>
          </a:blip>
          <a:srcRect l="1900" r="25660"/>
          <a:stretch/>
        </p:blipFill>
        <p:spPr>
          <a:xfrm rot="5400000">
            <a:off x="45125" y="4020089"/>
            <a:ext cx="2877422" cy="2236340"/>
          </a:xfrm>
          <a:prstGeom prst="rect">
            <a:avLst/>
          </a:prstGeom>
        </p:spPr>
      </p:pic>
      <p:pic>
        <p:nvPicPr>
          <p:cNvPr id="5" name="Picture 4">
            <a:extLst>
              <a:ext uri="{FF2B5EF4-FFF2-40B4-BE49-F238E27FC236}">
                <a16:creationId xmlns:a16="http://schemas.microsoft.com/office/drawing/2014/main" id="{8CA5C39A-5835-49E5-BCFB-2C33F9E1B1E9}"/>
              </a:ext>
            </a:extLst>
          </p:cNvPr>
          <p:cNvPicPr>
            <a:picLocks noChangeAspect="1"/>
          </p:cNvPicPr>
          <p:nvPr/>
        </p:nvPicPr>
        <p:blipFill rotWithShape="1">
          <a:blip r:embed="rId5">
            <a:extLst>
              <a:ext uri="{28A0092B-C50C-407E-A947-70E740481C1C}">
                <a14:useLocalDpi xmlns:a14="http://schemas.microsoft.com/office/drawing/2010/main" val="0"/>
              </a:ext>
            </a:extLst>
          </a:blip>
          <a:srcRect r="27561"/>
          <a:stretch/>
        </p:blipFill>
        <p:spPr>
          <a:xfrm rot="5400000">
            <a:off x="4236465" y="4112369"/>
            <a:ext cx="2877422" cy="2236340"/>
          </a:xfrm>
          <a:prstGeom prst="rect">
            <a:avLst/>
          </a:prstGeom>
        </p:spPr>
      </p:pic>
      <p:pic>
        <p:nvPicPr>
          <p:cNvPr id="6" name="Picture 5">
            <a:extLst>
              <a:ext uri="{FF2B5EF4-FFF2-40B4-BE49-F238E27FC236}">
                <a16:creationId xmlns:a16="http://schemas.microsoft.com/office/drawing/2014/main" id="{4F10F071-8296-4358-AA9F-08AC7A2E3F60}"/>
              </a:ext>
            </a:extLst>
          </p:cNvPr>
          <p:cNvPicPr>
            <a:picLocks noChangeAspect="1"/>
          </p:cNvPicPr>
          <p:nvPr/>
        </p:nvPicPr>
        <p:blipFill rotWithShape="1">
          <a:blip r:embed="rId6">
            <a:extLst>
              <a:ext uri="{28A0092B-C50C-407E-A947-70E740481C1C}">
                <a14:useLocalDpi xmlns:a14="http://schemas.microsoft.com/office/drawing/2010/main" val="0"/>
              </a:ext>
            </a:extLst>
          </a:blip>
          <a:srcRect r="31573"/>
          <a:stretch/>
        </p:blipFill>
        <p:spPr>
          <a:xfrm rot="5400000">
            <a:off x="8682993" y="3946950"/>
            <a:ext cx="2930477" cy="2411136"/>
          </a:xfrm>
          <a:prstGeom prst="rect">
            <a:avLst/>
          </a:prstGeom>
        </p:spPr>
      </p:pic>
      <p:pic>
        <p:nvPicPr>
          <p:cNvPr id="7" name="Recorded Sound">
            <a:hlinkClick r:id="" action="ppaction://media"/>
            <a:extLst>
              <a:ext uri="{FF2B5EF4-FFF2-40B4-BE49-F238E27FC236}">
                <a16:creationId xmlns:a16="http://schemas.microsoft.com/office/drawing/2014/main" id="{A50D5E8C-4843-4C20-BE66-C1CC989F363F}"/>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36101932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234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53D56D-9F6F-4B38-BFD5-C87B553DE5AC}"/>
              </a:ext>
            </a:extLst>
          </p:cNvPr>
          <p:cNvSpPr>
            <a:spLocks noGrp="1"/>
          </p:cNvSpPr>
          <p:nvPr>
            <p:ph type="title"/>
          </p:nvPr>
        </p:nvSpPr>
        <p:spPr>
          <a:xfrm>
            <a:off x="569752" y="-20667"/>
            <a:ext cx="11132890" cy="1325563"/>
          </a:xfrm>
        </p:spPr>
        <p:txBody>
          <a:bodyPr/>
          <a:lstStyle/>
          <a:p>
            <a:r>
              <a:rPr lang="en-GB" b="1" u="sng" dirty="0">
                <a:solidFill>
                  <a:srgbClr val="7030A0"/>
                </a:solidFill>
              </a:rPr>
              <a:t>Component 3 External Exam – </a:t>
            </a:r>
            <a:r>
              <a:rPr lang="en-GB" sz="3600" b="1" u="sng" dirty="0">
                <a:solidFill>
                  <a:srgbClr val="7030A0"/>
                </a:solidFill>
              </a:rPr>
              <a:t>Health and Wellbeing </a:t>
            </a:r>
            <a:endParaRPr lang="en-GB" b="1" u="sng" dirty="0">
              <a:solidFill>
                <a:srgbClr val="7030A0"/>
              </a:solidFill>
            </a:endParaRPr>
          </a:p>
        </p:txBody>
      </p:sp>
      <p:sp>
        <p:nvSpPr>
          <p:cNvPr id="3" name="Content Placeholder 2">
            <a:extLst>
              <a:ext uri="{FF2B5EF4-FFF2-40B4-BE49-F238E27FC236}">
                <a16:creationId xmlns:a16="http://schemas.microsoft.com/office/drawing/2014/main" id="{3989B65C-B7A4-4348-9D25-85CA82289AD5}"/>
              </a:ext>
            </a:extLst>
          </p:cNvPr>
          <p:cNvSpPr>
            <a:spLocks noGrp="1"/>
          </p:cNvSpPr>
          <p:nvPr>
            <p:ph idx="1"/>
          </p:nvPr>
        </p:nvSpPr>
        <p:spPr>
          <a:xfrm>
            <a:off x="683353" y="1393774"/>
            <a:ext cx="10288398" cy="620785"/>
          </a:xfrm>
        </p:spPr>
        <p:txBody>
          <a:bodyPr>
            <a:normAutofit/>
          </a:bodyPr>
          <a:lstStyle/>
          <a:p>
            <a:pPr marL="0" indent="0">
              <a:buNone/>
            </a:pPr>
            <a:r>
              <a:rPr lang="en-GB" dirty="0"/>
              <a:t>When revising you can use techniques like: </a:t>
            </a:r>
          </a:p>
          <a:p>
            <a:endParaRPr lang="en-GB" dirty="0"/>
          </a:p>
        </p:txBody>
      </p:sp>
      <p:pic>
        <p:nvPicPr>
          <p:cNvPr id="1026" name="Picture 2" descr="Effective A Level And GCSE Revision Techniques You Need To Start Using NOW!  - YouTube">
            <a:extLst>
              <a:ext uri="{FF2B5EF4-FFF2-40B4-BE49-F238E27FC236}">
                <a16:creationId xmlns:a16="http://schemas.microsoft.com/office/drawing/2014/main" id="{CA246928-33ED-470B-8EB1-5CF717F6969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39213" y="3429000"/>
            <a:ext cx="5083732" cy="2859599"/>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4DF87432-67D0-4AF4-81C2-DC16F58E41D2}"/>
              </a:ext>
            </a:extLst>
          </p:cNvPr>
          <p:cNvSpPr/>
          <p:nvPr/>
        </p:nvSpPr>
        <p:spPr>
          <a:xfrm>
            <a:off x="1543574" y="1414068"/>
            <a:ext cx="3172437" cy="4401205"/>
          </a:xfrm>
          <a:prstGeom prst="rect">
            <a:avLst/>
          </a:prstGeom>
        </p:spPr>
        <p:txBody>
          <a:bodyPr wrap="square">
            <a:spAutoFit/>
          </a:bodyPr>
          <a:lstStyle/>
          <a:p>
            <a:endParaRPr lang="en-GB" sz="2800" b="1" u="sng" dirty="0">
              <a:solidFill>
                <a:srgbClr val="7030A0"/>
              </a:solidFill>
            </a:endParaRPr>
          </a:p>
          <a:p>
            <a:pPr>
              <a:buFontTx/>
              <a:buChar char="-"/>
            </a:pPr>
            <a:r>
              <a:rPr lang="en-GB" sz="2800" b="1" u="sng" dirty="0">
                <a:solidFill>
                  <a:srgbClr val="7030A0"/>
                </a:solidFill>
              </a:rPr>
              <a:t>Retrieval tasks</a:t>
            </a:r>
          </a:p>
          <a:p>
            <a:pPr>
              <a:buFontTx/>
              <a:buChar char="-"/>
            </a:pPr>
            <a:endParaRPr lang="en-GB" sz="2800" b="1" u="sng" dirty="0">
              <a:solidFill>
                <a:srgbClr val="7030A0"/>
              </a:solidFill>
            </a:endParaRPr>
          </a:p>
          <a:p>
            <a:pPr>
              <a:buFontTx/>
              <a:buChar char="-"/>
            </a:pPr>
            <a:r>
              <a:rPr lang="en-GB" sz="2800" b="1" u="sng" dirty="0">
                <a:solidFill>
                  <a:srgbClr val="7030A0"/>
                </a:solidFill>
              </a:rPr>
              <a:t>Mind maps</a:t>
            </a:r>
          </a:p>
          <a:p>
            <a:pPr>
              <a:buFontTx/>
              <a:buChar char="-"/>
            </a:pPr>
            <a:endParaRPr lang="en-GB" sz="2800" b="1" u="sng" dirty="0">
              <a:solidFill>
                <a:srgbClr val="7030A0"/>
              </a:solidFill>
            </a:endParaRPr>
          </a:p>
          <a:p>
            <a:pPr>
              <a:buFontTx/>
              <a:buChar char="-"/>
            </a:pPr>
            <a:r>
              <a:rPr lang="en-GB" sz="2800" b="1" u="sng" dirty="0">
                <a:solidFill>
                  <a:srgbClr val="7030A0"/>
                </a:solidFill>
              </a:rPr>
              <a:t>Flash cards </a:t>
            </a:r>
          </a:p>
          <a:p>
            <a:pPr>
              <a:buFontTx/>
              <a:buChar char="-"/>
            </a:pPr>
            <a:endParaRPr lang="en-GB" sz="2800" b="1" u="sng" dirty="0">
              <a:solidFill>
                <a:srgbClr val="7030A0"/>
              </a:solidFill>
            </a:endParaRPr>
          </a:p>
          <a:p>
            <a:pPr>
              <a:buFontTx/>
              <a:buChar char="-"/>
            </a:pPr>
            <a:r>
              <a:rPr lang="en-GB" sz="2800" b="1" u="sng" dirty="0">
                <a:solidFill>
                  <a:srgbClr val="7030A0"/>
                </a:solidFill>
              </a:rPr>
              <a:t>Past Papers</a:t>
            </a:r>
          </a:p>
          <a:p>
            <a:pPr>
              <a:buFontTx/>
              <a:buChar char="-"/>
            </a:pPr>
            <a:endParaRPr lang="en-GB" sz="2800" b="1" u="sng" dirty="0">
              <a:solidFill>
                <a:srgbClr val="7030A0"/>
              </a:solidFill>
            </a:endParaRPr>
          </a:p>
          <a:p>
            <a:pPr>
              <a:buFontTx/>
              <a:buChar char="-"/>
            </a:pPr>
            <a:r>
              <a:rPr lang="en-GB" sz="2800" b="1" u="sng" dirty="0">
                <a:solidFill>
                  <a:srgbClr val="7030A0"/>
                </a:solidFill>
              </a:rPr>
              <a:t>Exercise books </a:t>
            </a:r>
          </a:p>
        </p:txBody>
      </p:sp>
      <p:pic>
        <p:nvPicPr>
          <p:cNvPr id="5" name="Recorded Sound">
            <a:hlinkClick r:id="" action="ppaction://media"/>
            <a:extLst>
              <a:ext uri="{FF2B5EF4-FFF2-40B4-BE49-F238E27FC236}">
                <a16:creationId xmlns:a16="http://schemas.microsoft.com/office/drawing/2014/main" id="{307A02AD-8672-4265-859F-9A76C3CFD71E}"/>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27266988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9709"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0B0286BC-254E-4129-BA5E-DAAFB9B2F80A}"/>
              </a:ext>
            </a:extLst>
          </p:cNvPr>
          <p:cNvSpPr txBox="1"/>
          <p:nvPr/>
        </p:nvSpPr>
        <p:spPr>
          <a:xfrm>
            <a:off x="1565232" y="72808"/>
            <a:ext cx="5739251" cy="312265"/>
          </a:xfrm>
          <a:prstGeom prst="rect">
            <a:avLst/>
          </a:prstGeom>
          <a:noFill/>
        </p:spPr>
        <p:txBody>
          <a:bodyPr wrap="square" rtlCol="0">
            <a:spAutoFit/>
          </a:bodyPr>
          <a:lstStyle/>
          <a:p>
            <a:r>
              <a:rPr lang="en-GB" sz="1429" dirty="0">
                <a:latin typeface="Modern Love Caps" panose="04070805081001020A01" pitchFamily="82" charset="0"/>
              </a:rPr>
              <a:t>Component 1: Human Lifespan and Development Knowledge Organiser</a:t>
            </a:r>
          </a:p>
        </p:txBody>
      </p:sp>
      <p:sp>
        <p:nvSpPr>
          <p:cNvPr id="5" name="TextBox 4">
            <a:extLst>
              <a:ext uri="{FF2B5EF4-FFF2-40B4-BE49-F238E27FC236}">
                <a16:creationId xmlns:a16="http://schemas.microsoft.com/office/drawing/2014/main" id="{4842099D-E005-4052-946C-2FFBCD9FFF85}"/>
              </a:ext>
            </a:extLst>
          </p:cNvPr>
          <p:cNvSpPr txBox="1"/>
          <p:nvPr/>
        </p:nvSpPr>
        <p:spPr>
          <a:xfrm>
            <a:off x="1657186" y="406663"/>
            <a:ext cx="3528616" cy="883703"/>
          </a:xfrm>
          <a:prstGeom prst="rect">
            <a:avLst/>
          </a:prstGeom>
          <a:solidFill>
            <a:srgbClr val="FFFFCC"/>
          </a:solidFill>
        </p:spPr>
        <p:txBody>
          <a:bodyPr wrap="square" rtlCol="0">
            <a:spAutoFit/>
          </a:bodyPr>
          <a:lstStyle/>
          <a:p>
            <a:r>
              <a:rPr lang="en-GB" sz="857" b="1" u="sng" dirty="0">
                <a:latin typeface="Modern Love Caps" panose="04070805081001020A01" pitchFamily="82" charset="0"/>
              </a:rPr>
              <a:t>Topic Content: </a:t>
            </a:r>
          </a:p>
          <a:p>
            <a:pPr marL="122467" indent="-122467">
              <a:buFont typeface="Arial" panose="020B0604020202020204" pitchFamily="34" charset="0"/>
              <a:buChar char="•"/>
            </a:pPr>
            <a:r>
              <a:rPr lang="en-GB" sz="857" dirty="0"/>
              <a:t>You will study the areas of growth and development that contribute to the whole person considering PIES</a:t>
            </a:r>
          </a:p>
          <a:p>
            <a:pPr marL="122467" indent="-122467">
              <a:buFont typeface="Arial" panose="020B0604020202020204" pitchFamily="34" charset="0"/>
              <a:buChar char="•"/>
            </a:pPr>
            <a:r>
              <a:rPr lang="en-GB" sz="857" dirty="0"/>
              <a:t>Will reflect on the factors that impact on everyone’s life e.g. lifestyle culture etc. </a:t>
            </a:r>
          </a:p>
          <a:p>
            <a:pPr marL="122467" indent="-122467">
              <a:buFont typeface="Arial" panose="020B0604020202020204" pitchFamily="34" charset="0"/>
              <a:buChar char="•"/>
            </a:pPr>
            <a:endParaRPr lang="en-GB" sz="857" dirty="0"/>
          </a:p>
        </p:txBody>
      </p:sp>
      <p:sp>
        <p:nvSpPr>
          <p:cNvPr id="6" name="TextBox 5">
            <a:extLst>
              <a:ext uri="{FF2B5EF4-FFF2-40B4-BE49-F238E27FC236}">
                <a16:creationId xmlns:a16="http://schemas.microsoft.com/office/drawing/2014/main" id="{D8690674-9DD2-4ABD-A5F0-0A8235671718}"/>
              </a:ext>
            </a:extLst>
          </p:cNvPr>
          <p:cNvSpPr txBox="1"/>
          <p:nvPr/>
        </p:nvSpPr>
        <p:spPr>
          <a:xfrm>
            <a:off x="8813330" y="782163"/>
            <a:ext cx="1904362" cy="5984587"/>
          </a:xfrm>
          <a:prstGeom prst="rect">
            <a:avLst/>
          </a:prstGeom>
          <a:noFill/>
          <a:ln w="28575">
            <a:solidFill>
              <a:schemeClr val="tx1"/>
            </a:solidFill>
            <a:prstDash val="lgDash"/>
          </a:ln>
        </p:spPr>
        <p:txBody>
          <a:bodyPr wrap="square" rtlCol="0">
            <a:spAutoFit/>
          </a:bodyPr>
          <a:lstStyle/>
          <a:p>
            <a:r>
              <a:rPr lang="en-GB" sz="1000" b="1" u="sng" dirty="0"/>
              <a:t>Key terms – </a:t>
            </a:r>
          </a:p>
          <a:p>
            <a:endParaRPr lang="en-GB" sz="1286" dirty="0"/>
          </a:p>
          <a:p>
            <a:r>
              <a:rPr lang="en-GB" sz="1286" dirty="0"/>
              <a:t>Characteristics</a:t>
            </a:r>
          </a:p>
          <a:p>
            <a:r>
              <a:rPr lang="en-GB" sz="1286" dirty="0"/>
              <a:t>Life stages</a:t>
            </a:r>
          </a:p>
          <a:p>
            <a:r>
              <a:rPr lang="en-GB" sz="1286" dirty="0"/>
              <a:t>Growth </a:t>
            </a:r>
          </a:p>
          <a:p>
            <a:r>
              <a:rPr lang="en-GB" sz="1286" dirty="0"/>
              <a:t>Classification </a:t>
            </a:r>
          </a:p>
          <a:p>
            <a:r>
              <a:rPr lang="en-GB" sz="1286" dirty="0"/>
              <a:t>Development </a:t>
            </a:r>
          </a:p>
          <a:p>
            <a:r>
              <a:rPr lang="en-GB" sz="1286" b="1" dirty="0"/>
              <a:t>	- P</a:t>
            </a:r>
            <a:r>
              <a:rPr lang="en-GB" sz="1286" dirty="0"/>
              <a:t>hysical</a:t>
            </a:r>
            <a:endParaRPr lang="en-GB" sz="1286" b="1" dirty="0"/>
          </a:p>
          <a:p>
            <a:r>
              <a:rPr lang="en-GB" sz="1286" b="1" dirty="0"/>
              <a:t>	- I</a:t>
            </a:r>
            <a:r>
              <a:rPr lang="en-GB" sz="1286" dirty="0"/>
              <a:t>ntellectual</a:t>
            </a:r>
            <a:endParaRPr lang="en-GB" sz="1286" b="1" dirty="0"/>
          </a:p>
          <a:p>
            <a:r>
              <a:rPr lang="en-GB" sz="1286" b="1" dirty="0"/>
              <a:t>	- E</a:t>
            </a:r>
            <a:r>
              <a:rPr lang="en-GB" sz="1286" dirty="0"/>
              <a:t>motional</a:t>
            </a:r>
            <a:endParaRPr lang="en-GB" sz="1286" b="1" dirty="0"/>
          </a:p>
          <a:p>
            <a:r>
              <a:rPr lang="en-GB" sz="1286" b="1" dirty="0"/>
              <a:t>	- S</a:t>
            </a:r>
            <a:r>
              <a:rPr lang="en-GB" sz="1286" dirty="0"/>
              <a:t>ocial</a:t>
            </a:r>
          </a:p>
          <a:p>
            <a:r>
              <a:rPr lang="en-GB" sz="1286" dirty="0"/>
              <a:t>Gross Motor Development</a:t>
            </a:r>
          </a:p>
          <a:p>
            <a:r>
              <a:rPr lang="en-GB" sz="1286" dirty="0"/>
              <a:t>Fine Motor Development</a:t>
            </a:r>
          </a:p>
          <a:p>
            <a:r>
              <a:rPr lang="en-GB" sz="1286" dirty="0"/>
              <a:t>Inherited conditions</a:t>
            </a:r>
          </a:p>
          <a:p>
            <a:r>
              <a:rPr lang="en-GB" sz="1286" dirty="0"/>
              <a:t>Supportive </a:t>
            </a:r>
          </a:p>
          <a:p>
            <a:r>
              <a:rPr lang="en-GB" sz="1286" dirty="0"/>
              <a:t>Unsupportive</a:t>
            </a:r>
          </a:p>
          <a:p>
            <a:r>
              <a:rPr lang="en-GB" sz="1286" dirty="0"/>
              <a:t>Cultural factors</a:t>
            </a:r>
          </a:p>
          <a:p>
            <a:r>
              <a:rPr lang="en-GB" sz="1286" dirty="0"/>
              <a:t>Gender Roles</a:t>
            </a:r>
          </a:p>
          <a:p>
            <a:r>
              <a:rPr lang="en-GB" sz="1286" dirty="0"/>
              <a:t>Housing</a:t>
            </a:r>
          </a:p>
          <a:p>
            <a:r>
              <a:rPr lang="en-GB" sz="1286" dirty="0"/>
              <a:t>Pollution</a:t>
            </a:r>
          </a:p>
          <a:p>
            <a:r>
              <a:rPr lang="en-GB" sz="1286" dirty="0"/>
              <a:t>Life events</a:t>
            </a:r>
          </a:p>
          <a:p>
            <a:r>
              <a:rPr lang="en-GB" sz="1286" dirty="0"/>
              <a:t>Expected events</a:t>
            </a:r>
          </a:p>
          <a:p>
            <a:r>
              <a:rPr lang="en-GB" sz="1286" dirty="0"/>
              <a:t>Unexpected events</a:t>
            </a:r>
          </a:p>
          <a:p>
            <a:r>
              <a:rPr lang="en-GB" sz="1286" dirty="0"/>
              <a:t>Informal support </a:t>
            </a:r>
          </a:p>
          <a:p>
            <a:r>
              <a:rPr lang="en-GB" sz="1286" dirty="0"/>
              <a:t>Professional support</a:t>
            </a:r>
          </a:p>
          <a:p>
            <a:r>
              <a:rPr lang="en-GB" sz="1286" dirty="0"/>
              <a:t>Voluntary Support</a:t>
            </a:r>
          </a:p>
          <a:p>
            <a:r>
              <a:rPr lang="en-GB" sz="1286" dirty="0"/>
              <a:t>Multi-agency working</a:t>
            </a:r>
          </a:p>
          <a:p>
            <a:r>
              <a:rPr lang="en-GB" sz="1286" dirty="0"/>
              <a:t>Multidisciplinary</a:t>
            </a:r>
          </a:p>
        </p:txBody>
      </p:sp>
      <p:sp>
        <p:nvSpPr>
          <p:cNvPr id="2" name="Rectangle: Rounded Corners 1">
            <a:extLst>
              <a:ext uri="{FF2B5EF4-FFF2-40B4-BE49-F238E27FC236}">
                <a16:creationId xmlns:a16="http://schemas.microsoft.com/office/drawing/2014/main" id="{B1E8C353-5AC5-45F3-A755-EBB790595A4B}"/>
              </a:ext>
            </a:extLst>
          </p:cNvPr>
          <p:cNvSpPr/>
          <p:nvPr/>
        </p:nvSpPr>
        <p:spPr>
          <a:xfrm>
            <a:off x="5185801" y="502754"/>
            <a:ext cx="3451593" cy="678264"/>
          </a:xfrm>
          <a:prstGeom prst="roundRect">
            <a:avLst/>
          </a:prstGeom>
          <a:solidFill>
            <a:srgbClr val="FFE7FF"/>
          </a:solidFill>
          <a:ln>
            <a:solidFill>
              <a:srgbClr val="FFE7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857" dirty="0">
                <a:solidFill>
                  <a:schemeClr val="tx1">
                    <a:lumMod val="75000"/>
                    <a:lumOff val="25000"/>
                  </a:schemeClr>
                </a:solidFill>
                <a:latin typeface="Modern Love Caps" panose="04070805081001020A01" pitchFamily="82" charset="0"/>
              </a:rPr>
              <a:t>Learning Objectives</a:t>
            </a:r>
          </a:p>
          <a:p>
            <a:r>
              <a:rPr lang="en-GB" sz="857" dirty="0">
                <a:solidFill>
                  <a:schemeClr val="tx1">
                    <a:lumMod val="75000"/>
                    <a:lumOff val="25000"/>
                  </a:schemeClr>
                </a:solidFill>
              </a:rPr>
              <a:t>A – Understand the different types of health and social care services and barriers to accessing them.</a:t>
            </a:r>
          </a:p>
          <a:p>
            <a:r>
              <a:rPr lang="en-GB" sz="857" dirty="0">
                <a:solidFill>
                  <a:schemeClr val="tx1">
                    <a:lumMod val="75000"/>
                    <a:lumOff val="25000"/>
                  </a:schemeClr>
                </a:solidFill>
              </a:rPr>
              <a:t>B – Understanding the skills, attributes and values required to give care. </a:t>
            </a:r>
          </a:p>
        </p:txBody>
      </p:sp>
      <p:sp>
        <p:nvSpPr>
          <p:cNvPr id="9" name="TextBox 8">
            <a:extLst>
              <a:ext uri="{FF2B5EF4-FFF2-40B4-BE49-F238E27FC236}">
                <a16:creationId xmlns:a16="http://schemas.microsoft.com/office/drawing/2014/main" id="{4A5C48DE-8641-4545-AC9D-0CFAD7234BC3}"/>
              </a:ext>
            </a:extLst>
          </p:cNvPr>
          <p:cNvSpPr txBox="1"/>
          <p:nvPr/>
        </p:nvSpPr>
        <p:spPr>
          <a:xfrm>
            <a:off x="1585914" y="1236109"/>
            <a:ext cx="3451593" cy="3250249"/>
          </a:xfrm>
          <a:prstGeom prst="rect">
            <a:avLst/>
          </a:prstGeom>
          <a:solidFill>
            <a:schemeClr val="accent6">
              <a:lumMod val="20000"/>
              <a:lumOff val="80000"/>
            </a:schemeClr>
          </a:solidFill>
        </p:spPr>
        <p:txBody>
          <a:bodyPr wrap="square" rtlCol="0">
            <a:spAutoFit/>
          </a:bodyPr>
          <a:lstStyle/>
          <a:p>
            <a:r>
              <a:rPr lang="en-GB" sz="821" i="1" u="sng" dirty="0"/>
              <a:t>LAA – </a:t>
            </a:r>
            <a:r>
              <a:rPr lang="en-GB" sz="821" i="1" u="sng" dirty="0">
                <a:solidFill>
                  <a:schemeClr val="tx1">
                    <a:lumMod val="75000"/>
                    <a:lumOff val="25000"/>
                  </a:schemeClr>
                </a:solidFill>
              </a:rPr>
              <a:t>Understand human growth and development across life stages and the factors that affect = it. </a:t>
            </a:r>
          </a:p>
          <a:p>
            <a:endParaRPr lang="en-GB" sz="821" dirty="0"/>
          </a:p>
          <a:p>
            <a:r>
              <a:rPr lang="en-GB" sz="821" b="1" dirty="0"/>
              <a:t>Main life stages</a:t>
            </a:r>
          </a:p>
          <a:p>
            <a:endParaRPr lang="en-GB" sz="821" b="1" dirty="0"/>
          </a:p>
          <a:p>
            <a:endParaRPr lang="en-GB" sz="821" b="1" dirty="0"/>
          </a:p>
          <a:p>
            <a:endParaRPr lang="en-GB" sz="821" b="1" dirty="0"/>
          </a:p>
          <a:p>
            <a:endParaRPr lang="en-GB" sz="821" b="1" dirty="0"/>
          </a:p>
          <a:p>
            <a:endParaRPr lang="en-GB" sz="821" b="1" dirty="0"/>
          </a:p>
          <a:p>
            <a:endParaRPr lang="en-GB" sz="821" b="1" dirty="0"/>
          </a:p>
          <a:p>
            <a:endParaRPr lang="en-GB" sz="821" b="1" dirty="0"/>
          </a:p>
          <a:p>
            <a:endParaRPr lang="en-GB" sz="821" b="1" dirty="0"/>
          </a:p>
          <a:p>
            <a:endParaRPr lang="en-GB" sz="821" b="1" dirty="0"/>
          </a:p>
          <a:p>
            <a:endParaRPr lang="en-GB" sz="821" b="1" dirty="0"/>
          </a:p>
          <a:p>
            <a:endParaRPr lang="en-GB" sz="821" b="1" dirty="0"/>
          </a:p>
          <a:p>
            <a:endParaRPr lang="en-GB" sz="821" b="1" dirty="0"/>
          </a:p>
          <a:p>
            <a:endParaRPr lang="en-GB" sz="821" b="1" dirty="0"/>
          </a:p>
          <a:p>
            <a:endParaRPr lang="en-GB" sz="821" b="1" dirty="0"/>
          </a:p>
          <a:p>
            <a:endParaRPr lang="en-GB" sz="821" b="1" dirty="0"/>
          </a:p>
          <a:p>
            <a:endParaRPr lang="en-GB" sz="821" b="1" dirty="0"/>
          </a:p>
          <a:p>
            <a:endParaRPr lang="en-GB" sz="821" b="1" dirty="0"/>
          </a:p>
          <a:p>
            <a:endParaRPr lang="en-GB" sz="821" b="1" dirty="0"/>
          </a:p>
          <a:p>
            <a:endParaRPr lang="en-GB" sz="821" b="1" dirty="0"/>
          </a:p>
          <a:p>
            <a:endParaRPr lang="en-GB" sz="821" b="1" dirty="0"/>
          </a:p>
          <a:p>
            <a:endParaRPr lang="en-GB" sz="821" b="1" dirty="0"/>
          </a:p>
        </p:txBody>
      </p:sp>
      <p:sp>
        <p:nvSpPr>
          <p:cNvPr id="12" name="Rectangle 11">
            <a:extLst>
              <a:ext uri="{FF2B5EF4-FFF2-40B4-BE49-F238E27FC236}">
                <a16:creationId xmlns:a16="http://schemas.microsoft.com/office/drawing/2014/main" id="{C5D3B33D-090E-4F9D-8F21-A58DCBB58028}"/>
              </a:ext>
            </a:extLst>
          </p:cNvPr>
          <p:cNvSpPr/>
          <p:nvPr/>
        </p:nvSpPr>
        <p:spPr>
          <a:xfrm>
            <a:off x="5102664" y="1225132"/>
            <a:ext cx="3451593" cy="5730736"/>
          </a:xfrm>
          <a:prstGeom prst="rect">
            <a:avLst/>
          </a:prstGeom>
          <a:solidFill>
            <a:srgbClr val="D3ECFD"/>
          </a:solidFill>
        </p:spPr>
        <p:txBody>
          <a:bodyPr wrap="square">
            <a:spAutoFit/>
          </a:bodyPr>
          <a:lstStyle/>
          <a:p>
            <a:r>
              <a:rPr lang="en-GB" sz="821" b="1" u="sng" dirty="0"/>
              <a:t>Factors affecting growth and development</a:t>
            </a:r>
          </a:p>
          <a:p>
            <a:endParaRPr lang="en-GB" sz="821" b="1" u="sng" dirty="0"/>
          </a:p>
          <a:p>
            <a:r>
              <a:rPr lang="en-GB" sz="857" b="1" u="sng" dirty="0"/>
              <a:t>Inherited conditions – </a:t>
            </a:r>
            <a:r>
              <a:rPr lang="en-GB" sz="857" dirty="0"/>
              <a:t>are as a result of genes that are passed from a parent/parents to their child. </a:t>
            </a:r>
          </a:p>
          <a:p>
            <a:endParaRPr lang="en-GB" sz="857" dirty="0"/>
          </a:p>
          <a:p>
            <a:r>
              <a:rPr lang="en-GB" sz="857" b="1" u="sng" dirty="0"/>
              <a:t>Illness and disease – </a:t>
            </a:r>
            <a:r>
              <a:rPr lang="en-GB" sz="857" dirty="0"/>
              <a:t>Chronic or serious illness during their lifetime that impacts their growth and development. </a:t>
            </a:r>
          </a:p>
          <a:p>
            <a:endParaRPr lang="en-GB" sz="857" dirty="0"/>
          </a:p>
          <a:p>
            <a:r>
              <a:rPr lang="en-GB" sz="857" b="1" u="sng" dirty="0"/>
              <a:t>Mental ill health </a:t>
            </a:r>
            <a:r>
              <a:rPr lang="en-GB" sz="857" dirty="0"/>
              <a:t>– It affects the way a person feels about themselves and how they interact with others.</a:t>
            </a:r>
          </a:p>
          <a:p>
            <a:endParaRPr lang="en-GB" sz="857" b="1" u="sng" dirty="0"/>
          </a:p>
          <a:p>
            <a:r>
              <a:rPr lang="en-GB" sz="857" b="1" u="sng" dirty="0"/>
              <a:t>Disability </a:t>
            </a:r>
            <a:r>
              <a:rPr lang="en-GB" sz="857" dirty="0"/>
              <a:t>– Something that may limit an individual’s ability to carry out some activities. </a:t>
            </a:r>
          </a:p>
          <a:p>
            <a:endParaRPr lang="en-GB" sz="857" b="1" u="sng" dirty="0"/>
          </a:p>
          <a:p>
            <a:r>
              <a:rPr lang="en-GB" sz="857" b="1" u="sng" dirty="0"/>
              <a:t>Sensory Impairment </a:t>
            </a:r>
            <a:r>
              <a:rPr lang="en-GB" sz="857" dirty="0"/>
              <a:t> - Partial or complete loss of one of the sense e.g. sight, hearing, touch or taste. </a:t>
            </a:r>
          </a:p>
          <a:p>
            <a:endParaRPr lang="en-GB" sz="857" b="1" u="sng" dirty="0"/>
          </a:p>
          <a:p>
            <a:r>
              <a:rPr lang="en-GB" sz="857" b="1" u="sng" dirty="0"/>
              <a:t>Lifestyle </a:t>
            </a:r>
            <a:r>
              <a:rPr lang="en-GB" sz="857" dirty="0"/>
              <a:t>– Choices people make about their lives e.g. Smoking, Alcohol consumption, substance misuse, exercise. </a:t>
            </a:r>
          </a:p>
          <a:p>
            <a:endParaRPr lang="en-GB" sz="857" dirty="0"/>
          </a:p>
          <a:p>
            <a:endParaRPr lang="en-GB" sz="857" dirty="0"/>
          </a:p>
          <a:p>
            <a:r>
              <a:rPr lang="en-GB" sz="857" b="1" u="sng" dirty="0"/>
              <a:t>Emotional </a:t>
            </a:r>
            <a:r>
              <a:rPr lang="en-GB" sz="857" dirty="0"/>
              <a:t>– Someone’s feelings – emotions change depending on life experiences and decisions. </a:t>
            </a:r>
          </a:p>
          <a:p>
            <a:endParaRPr lang="en-GB" sz="857" b="1" u="sng" dirty="0"/>
          </a:p>
          <a:p>
            <a:endParaRPr lang="en-GB" sz="857" b="1" u="sng" dirty="0"/>
          </a:p>
          <a:p>
            <a:r>
              <a:rPr lang="en-GB" sz="857" b="1" u="sng" dirty="0"/>
              <a:t>Social </a:t>
            </a:r>
            <a:r>
              <a:rPr lang="en-GB" sz="857" dirty="0"/>
              <a:t>– Relationships with others supportive/unsupportive</a:t>
            </a:r>
          </a:p>
          <a:p>
            <a:endParaRPr lang="en-GB" sz="857" dirty="0"/>
          </a:p>
          <a:p>
            <a:endParaRPr lang="en-GB" sz="857" dirty="0"/>
          </a:p>
          <a:p>
            <a:r>
              <a:rPr lang="en-GB" sz="857" b="1" u="sng" dirty="0"/>
              <a:t>Cultural </a:t>
            </a:r>
            <a:r>
              <a:rPr lang="en-GB" sz="857" dirty="0"/>
              <a:t>– The religious/cultural and community groups people belong to.</a:t>
            </a:r>
          </a:p>
          <a:p>
            <a:endParaRPr lang="en-GB" sz="857" b="1" u="sng" dirty="0"/>
          </a:p>
          <a:p>
            <a:endParaRPr lang="en-GB" sz="857" b="1" u="sng" dirty="0"/>
          </a:p>
          <a:p>
            <a:endParaRPr lang="en-GB" sz="857" b="1" u="sng" dirty="0"/>
          </a:p>
          <a:p>
            <a:r>
              <a:rPr lang="en-GB" sz="857" b="1" u="sng" dirty="0"/>
              <a:t>Gender roles </a:t>
            </a:r>
            <a:r>
              <a:rPr lang="en-GB" sz="857" dirty="0"/>
              <a:t>– roles and responsibilities determined by a person’s gender</a:t>
            </a:r>
          </a:p>
          <a:p>
            <a:endParaRPr lang="en-GB" sz="857" b="1" u="sng" dirty="0"/>
          </a:p>
          <a:p>
            <a:endParaRPr lang="en-GB" sz="857" b="1" u="sng" dirty="0"/>
          </a:p>
          <a:p>
            <a:r>
              <a:rPr lang="en-GB" sz="857" b="1" u="sng" dirty="0"/>
              <a:t>Environmental </a:t>
            </a:r>
            <a:r>
              <a:rPr lang="en-GB" sz="857" dirty="0"/>
              <a:t>– Our surroundings and conditions which we live in, could be your home, community, air around us. </a:t>
            </a:r>
            <a:endParaRPr lang="en-GB" sz="857" b="1" u="sng" dirty="0"/>
          </a:p>
          <a:p>
            <a:endParaRPr lang="en-GB" sz="857" b="1" u="sng" dirty="0"/>
          </a:p>
          <a:p>
            <a:endParaRPr lang="en-GB" sz="857" b="1" u="sng" dirty="0"/>
          </a:p>
          <a:p>
            <a:r>
              <a:rPr lang="en-GB" sz="857" b="1" u="sng" dirty="0"/>
              <a:t>Economic </a:t>
            </a:r>
            <a:r>
              <a:rPr lang="en-GB" sz="857" dirty="0"/>
              <a:t>– A person’s employment situation and their financial resources</a:t>
            </a:r>
            <a:r>
              <a:rPr lang="en-GB" sz="786" dirty="0"/>
              <a:t>.</a:t>
            </a:r>
          </a:p>
          <a:p>
            <a:endParaRPr lang="en-GB" sz="786" dirty="0"/>
          </a:p>
          <a:p>
            <a:r>
              <a:rPr lang="en-GB" sz="786" dirty="0"/>
              <a:t> </a:t>
            </a:r>
          </a:p>
        </p:txBody>
      </p:sp>
      <p:pic>
        <p:nvPicPr>
          <p:cNvPr id="16" name="Picture 12" descr="This is Going to Hurt: Secret Diaries of a Junior Doctor: Amazon ...">
            <a:extLst>
              <a:ext uri="{FF2B5EF4-FFF2-40B4-BE49-F238E27FC236}">
                <a16:creationId xmlns:a16="http://schemas.microsoft.com/office/drawing/2014/main" id="{3C1EAD2C-9C8C-4CA7-AC30-4B038DEDC8C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546906" y="1585026"/>
            <a:ext cx="416125" cy="639131"/>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4" descr="When Breath Becomes Air: Amazon.co.uk: Kalanithi, Paul: Books">
            <a:extLst>
              <a:ext uri="{FF2B5EF4-FFF2-40B4-BE49-F238E27FC236}">
                <a16:creationId xmlns:a16="http://schemas.microsoft.com/office/drawing/2014/main" id="{3FD831D9-58DD-4780-B89E-2DE354EACDD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053204" y="869631"/>
            <a:ext cx="409187" cy="622774"/>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18" descr="The Fault in Our Stars: Amazon.co.uk: John Green: Books">
            <a:extLst>
              <a:ext uri="{FF2B5EF4-FFF2-40B4-BE49-F238E27FC236}">
                <a16:creationId xmlns:a16="http://schemas.microsoft.com/office/drawing/2014/main" id="{40541C2F-626E-490A-B9D3-BAB33504DD4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040812" y="85846"/>
            <a:ext cx="421579" cy="641633"/>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24" descr="The Language of Kindness: A Nurse's Story eBook: Watson, Christie ...">
            <a:extLst>
              <a:ext uri="{FF2B5EF4-FFF2-40B4-BE49-F238E27FC236}">
                <a16:creationId xmlns:a16="http://schemas.microsoft.com/office/drawing/2014/main" id="{6EE25DB2-AE6E-4AEA-9614-32B7F14E644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553666" y="69753"/>
            <a:ext cx="409125" cy="630640"/>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6" descr="I Am Malala: The Girl Who Stood Up for Education and Was Shot by ...">
            <a:extLst>
              <a:ext uri="{FF2B5EF4-FFF2-40B4-BE49-F238E27FC236}">
                <a16:creationId xmlns:a16="http://schemas.microsoft.com/office/drawing/2014/main" id="{0E05744E-F0E1-40A1-9D3C-5198BC07B6F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580073" y="797021"/>
            <a:ext cx="419662" cy="63064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1" name="Table 10">
            <a:extLst>
              <a:ext uri="{FF2B5EF4-FFF2-40B4-BE49-F238E27FC236}">
                <a16:creationId xmlns:a16="http://schemas.microsoft.com/office/drawing/2014/main" id="{E3D85FFA-DD7D-45BA-B28B-110501502377}"/>
              </a:ext>
            </a:extLst>
          </p:cNvPr>
          <p:cNvGraphicFramePr>
            <a:graphicFrameLocks noGrp="1"/>
          </p:cNvGraphicFramePr>
          <p:nvPr>
            <p:extLst/>
          </p:nvPr>
        </p:nvGraphicFramePr>
        <p:xfrm>
          <a:off x="1707677" y="1820008"/>
          <a:ext cx="3260568" cy="2651758"/>
        </p:xfrm>
        <a:graphic>
          <a:graphicData uri="http://schemas.openxmlformats.org/drawingml/2006/table">
            <a:tbl>
              <a:tblPr firstRow="1" bandRow="1">
                <a:tableStyleId>{68D230F3-CF80-4859-8CE7-A43EE81993B5}</a:tableStyleId>
              </a:tblPr>
              <a:tblGrid>
                <a:gridCol w="703986">
                  <a:extLst>
                    <a:ext uri="{9D8B030D-6E8A-4147-A177-3AD203B41FA5}">
                      <a16:colId xmlns:a16="http://schemas.microsoft.com/office/drawing/2014/main" val="361845430"/>
                    </a:ext>
                  </a:extLst>
                </a:gridCol>
                <a:gridCol w="935863">
                  <a:extLst>
                    <a:ext uri="{9D8B030D-6E8A-4147-A177-3AD203B41FA5}">
                      <a16:colId xmlns:a16="http://schemas.microsoft.com/office/drawing/2014/main" val="3068838139"/>
                    </a:ext>
                  </a:extLst>
                </a:gridCol>
                <a:gridCol w="1620719">
                  <a:extLst>
                    <a:ext uri="{9D8B030D-6E8A-4147-A177-3AD203B41FA5}">
                      <a16:colId xmlns:a16="http://schemas.microsoft.com/office/drawing/2014/main" val="1529313310"/>
                    </a:ext>
                  </a:extLst>
                </a:gridCol>
              </a:tblGrid>
              <a:tr h="185057">
                <a:tc>
                  <a:txBody>
                    <a:bodyPr/>
                    <a:lstStyle/>
                    <a:p>
                      <a:r>
                        <a:rPr lang="en-GB" sz="800" dirty="0"/>
                        <a:t>Age Group</a:t>
                      </a:r>
                    </a:p>
                  </a:txBody>
                  <a:tcPr marL="65314" marR="65314" marT="32657" marB="32657"/>
                </a:tc>
                <a:tc>
                  <a:txBody>
                    <a:bodyPr/>
                    <a:lstStyle/>
                    <a:p>
                      <a:r>
                        <a:rPr lang="en-GB" sz="800" dirty="0"/>
                        <a:t>Life stage</a:t>
                      </a:r>
                    </a:p>
                  </a:txBody>
                  <a:tcPr marL="65314" marR="65314" marT="32657" marB="32657"/>
                </a:tc>
                <a:tc>
                  <a:txBody>
                    <a:bodyPr/>
                    <a:lstStyle/>
                    <a:p>
                      <a:r>
                        <a:rPr lang="en-GB" sz="800" dirty="0"/>
                        <a:t>Developmental progress</a:t>
                      </a:r>
                    </a:p>
                  </a:txBody>
                  <a:tcPr marL="65314" marR="65314" marT="32657" marB="32657"/>
                </a:tc>
                <a:extLst>
                  <a:ext uri="{0D108BD9-81ED-4DB2-BD59-A6C34878D82A}">
                    <a16:rowId xmlns:a16="http://schemas.microsoft.com/office/drawing/2014/main" val="1823721990"/>
                  </a:ext>
                </a:extLst>
              </a:tr>
              <a:tr h="304800">
                <a:tc>
                  <a:txBody>
                    <a:bodyPr/>
                    <a:lstStyle/>
                    <a:p>
                      <a:r>
                        <a:rPr lang="en-GB" sz="800" dirty="0"/>
                        <a:t>0-2 years </a:t>
                      </a:r>
                    </a:p>
                  </a:txBody>
                  <a:tcPr marL="65314" marR="65314" marT="32657" marB="32657"/>
                </a:tc>
                <a:tc>
                  <a:txBody>
                    <a:bodyPr/>
                    <a:lstStyle/>
                    <a:p>
                      <a:r>
                        <a:rPr lang="en-GB" sz="800" dirty="0"/>
                        <a:t>Infancy</a:t>
                      </a:r>
                    </a:p>
                  </a:txBody>
                  <a:tcPr marL="65314" marR="65314" marT="32657" marB="32657"/>
                </a:tc>
                <a:tc>
                  <a:txBody>
                    <a:bodyPr/>
                    <a:lstStyle/>
                    <a:p>
                      <a:r>
                        <a:rPr lang="en-GB" sz="800" dirty="0"/>
                        <a:t>Still dependent on parents/carers but growing </a:t>
                      </a:r>
                    </a:p>
                  </a:txBody>
                  <a:tcPr marL="65314" marR="65314" marT="32657" marB="32657"/>
                </a:tc>
                <a:extLst>
                  <a:ext uri="{0D108BD9-81ED-4DB2-BD59-A6C34878D82A}">
                    <a16:rowId xmlns:a16="http://schemas.microsoft.com/office/drawing/2014/main" val="2927633820"/>
                  </a:ext>
                </a:extLst>
              </a:tr>
              <a:tr h="424543">
                <a:tc>
                  <a:txBody>
                    <a:bodyPr/>
                    <a:lstStyle/>
                    <a:p>
                      <a:r>
                        <a:rPr lang="en-GB" sz="800" dirty="0"/>
                        <a:t>3- 8 years</a:t>
                      </a:r>
                    </a:p>
                  </a:txBody>
                  <a:tcPr marL="65314" marR="65314" marT="32657" marB="32657"/>
                </a:tc>
                <a:tc>
                  <a:txBody>
                    <a:bodyPr/>
                    <a:lstStyle/>
                    <a:p>
                      <a:r>
                        <a:rPr lang="en-GB" sz="800" dirty="0"/>
                        <a:t>Early Childhood</a:t>
                      </a:r>
                    </a:p>
                  </a:txBody>
                  <a:tcPr marL="65314" marR="65314" marT="32657" marB="32657"/>
                </a:tc>
                <a:tc>
                  <a:txBody>
                    <a:bodyPr/>
                    <a:lstStyle/>
                    <a:p>
                      <a:r>
                        <a:rPr lang="en-GB" sz="800" dirty="0"/>
                        <a:t>Becoming increasingly independent, improving thought processes and learning how to develop friendships</a:t>
                      </a:r>
                    </a:p>
                  </a:txBody>
                  <a:tcPr marL="65314" marR="65314" marT="32657" marB="32657"/>
                </a:tc>
                <a:extLst>
                  <a:ext uri="{0D108BD9-81ED-4DB2-BD59-A6C34878D82A}">
                    <a16:rowId xmlns:a16="http://schemas.microsoft.com/office/drawing/2014/main" val="1850922190"/>
                  </a:ext>
                </a:extLst>
              </a:tr>
              <a:tr h="304800">
                <a:tc>
                  <a:txBody>
                    <a:bodyPr/>
                    <a:lstStyle/>
                    <a:p>
                      <a:r>
                        <a:rPr lang="en-GB" sz="800" dirty="0"/>
                        <a:t>8-18 years</a:t>
                      </a:r>
                    </a:p>
                  </a:txBody>
                  <a:tcPr marL="65314" marR="65314" marT="32657" marB="32657"/>
                </a:tc>
                <a:tc>
                  <a:txBody>
                    <a:bodyPr/>
                    <a:lstStyle/>
                    <a:p>
                      <a:r>
                        <a:rPr lang="en-GB" sz="800" dirty="0"/>
                        <a:t>Adolescence </a:t>
                      </a:r>
                    </a:p>
                  </a:txBody>
                  <a:tcPr marL="65314" marR="65314" marT="32657" marB="32657"/>
                </a:tc>
                <a:tc>
                  <a:txBody>
                    <a:bodyPr/>
                    <a:lstStyle/>
                    <a:p>
                      <a:pPr marL="0" marR="0" lvl="0" indent="0" algn="l" defTabSz="1280160" rtl="0" eaLnBrk="1" fontAlgn="auto" latinLnBrk="0" hangingPunct="1">
                        <a:lnSpc>
                          <a:spcPct val="100000"/>
                        </a:lnSpc>
                        <a:spcBef>
                          <a:spcPts val="0"/>
                        </a:spcBef>
                        <a:spcAft>
                          <a:spcPts val="0"/>
                        </a:spcAft>
                        <a:buClrTx/>
                        <a:buSzTx/>
                        <a:buFontTx/>
                        <a:buNone/>
                        <a:tabLst/>
                        <a:defRPr/>
                      </a:pPr>
                      <a:r>
                        <a:rPr lang="en-GB" sz="800" dirty="0"/>
                        <a:t>Onset of puberty, growth spurts and emotional changes.</a:t>
                      </a:r>
                    </a:p>
                  </a:txBody>
                  <a:tcPr marL="65314" marR="65314" marT="32657" marB="32657"/>
                </a:tc>
                <a:extLst>
                  <a:ext uri="{0D108BD9-81ED-4DB2-BD59-A6C34878D82A}">
                    <a16:rowId xmlns:a16="http://schemas.microsoft.com/office/drawing/2014/main" val="1949650586"/>
                  </a:ext>
                </a:extLst>
              </a:tr>
              <a:tr h="304800">
                <a:tc>
                  <a:txBody>
                    <a:bodyPr/>
                    <a:lstStyle/>
                    <a:p>
                      <a:r>
                        <a:rPr lang="en-GB" sz="800" dirty="0"/>
                        <a:t>19-45 Years</a:t>
                      </a:r>
                    </a:p>
                  </a:txBody>
                  <a:tcPr marL="65314" marR="65314" marT="32657" marB="32657"/>
                </a:tc>
                <a:tc>
                  <a:txBody>
                    <a:bodyPr/>
                    <a:lstStyle/>
                    <a:p>
                      <a:r>
                        <a:rPr lang="en-GB" sz="800" dirty="0"/>
                        <a:t>Early Adulthood </a:t>
                      </a:r>
                    </a:p>
                  </a:txBody>
                  <a:tcPr marL="65314" marR="65314" marT="32657" marB="32657"/>
                </a:tc>
                <a:tc>
                  <a:txBody>
                    <a:bodyPr/>
                    <a:lstStyle/>
                    <a:p>
                      <a:pPr marL="0" marR="0" lvl="0" indent="0" algn="l" defTabSz="1280160" rtl="0" eaLnBrk="1" fontAlgn="auto" latinLnBrk="0" hangingPunct="1">
                        <a:lnSpc>
                          <a:spcPct val="100000"/>
                        </a:lnSpc>
                        <a:spcBef>
                          <a:spcPts val="0"/>
                        </a:spcBef>
                        <a:spcAft>
                          <a:spcPts val="0"/>
                        </a:spcAft>
                        <a:buClrTx/>
                        <a:buSzTx/>
                        <a:buFontTx/>
                        <a:buNone/>
                        <a:tabLst/>
                        <a:defRPr/>
                      </a:pPr>
                      <a:r>
                        <a:rPr lang="en-GB" sz="800" dirty="0"/>
                        <a:t>Leaving home, making your own choices about family and career</a:t>
                      </a:r>
                    </a:p>
                  </a:txBody>
                  <a:tcPr marL="65314" marR="65314" marT="32657" marB="32657"/>
                </a:tc>
                <a:extLst>
                  <a:ext uri="{0D108BD9-81ED-4DB2-BD59-A6C34878D82A}">
                    <a16:rowId xmlns:a16="http://schemas.microsoft.com/office/drawing/2014/main" val="52826834"/>
                  </a:ext>
                </a:extLst>
              </a:tr>
              <a:tr h="544286">
                <a:tc>
                  <a:txBody>
                    <a:bodyPr/>
                    <a:lstStyle/>
                    <a:p>
                      <a:r>
                        <a:rPr lang="en-GB" sz="800" dirty="0"/>
                        <a:t>46-65 years</a:t>
                      </a:r>
                    </a:p>
                  </a:txBody>
                  <a:tcPr marL="65314" marR="65314" marT="32657" marB="32657"/>
                </a:tc>
                <a:tc>
                  <a:txBody>
                    <a:bodyPr/>
                    <a:lstStyle/>
                    <a:p>
                      <a:r>
                        <a:rPr lang="en-GB" sz="800" dirty="0"/>
                        <a:t>Middle Adulthood</a:t>
                      </a:r>
                    </a:p>
                  </a:txBody>
                  <a:tcPr marL="65314" marR="65314" marT="32657" marB="32657"/>
                </a:tc>
                <a:tc>
                  <a:txBody>
                    <a:bodyPr/>
                    <a:lstStyle/>
                    <a:p>
                      <a:pPr marL="0" marR="0" lvl="0" indent="0" algn="l" defTabSz="1280160" rtl="0" eaLnBrk="1" fontAlgn="auto" latinLnBrk="0" hangingPunct="1">
                        <a:lnSpc>
                          <a:spcPct val="100000"/>
                        </a:lnSpc>
                        <a:spcBef>
                          <a:spcPts val="0"/>
                        </a:spcBef>
                        <a:spcAft>
                          <a:spcPts val="0"/>
                        </a:spcAft>
                        <a:buClrTx/>
                        <a:buSzTx/>
                        <a:buFontTx/>
                        <a:buNone/>
                        <a:tabLst/>
                        <a:defRPr/>
                      </a:pPr>
                      <a:r>
                        <a:rPr lang="en-GB" sz="800" dirty="0"/>
                        <a:t>Having more time to travel, socialise and take up hobbies as any children may be leaving the home, beginning of menopause and ageing process.</a:t>
                      </a:r>
                    </a:p>
                  </a:txBody>
                  <a:tcPr marL="65314" marR="65314" marT="32657" marB="32657"/>
                </a:tc>
                <a:extLst>
                  <a:ext uri="{0D108BD9-81ED-4DB2-BD59-A6C34878D82A}">
                    <a16:rowId xmlns:a16="http://schemas.microsoft.com/office/drawing/2014/main" val="3653473854"/>
                  </a:ext>
                </a:extLst>
              </a:tr>
              <a:tr h="304800">
                <a:tc>
                  <a:txBody>
                    <a:bodyPr/>
                    <a:lstStyle/>
                    <a:p>
                      <a:r>
                        <a:rPr lang="en-GB" sz="800" dirty="0"/>
                        <a:t>65+ years</a:t>
                      </a:r>
                    </a:p>
                  </a:txBody>
                  <a:tcPr marL="65314" marR="65314" marT="32657" marB="32657"/>
                </a:tc>
                <a:tc>
                  <a:txBody>
                    <a:bodyPr/>
                    <a:lstStyle/>
                    <a:p>
                      <a:r>
                        <a:rPr lang="en-GB" sz="800" dirty="0"/>
                        <a:t>Later Adulthood </a:t>
                      </a:r>
                    </a:p>
                  </a:txBody>
                  <a:tcPr marL="65314" marR="65314" marT="32657" marB="32657"/>
                </a:tc>
                <a:tc>
                  <a:txBody>
                    <a:bodyPr/>
                    <a:lstStyle/>
                    <a:p>
                      <a:pPr marL="0" marR="0" lvl="0" indent="0" algn="l" defTabSz="1280160" rtl="0" eaLnBrk="1" fontAlgn="auto" latinLnBrk="0" hangingPunct="1">
                        <a:lnSpc>
                          <a:spcPct val="100000"/>
                        </a:lnSpc>
                        <a:spcBef>
                          <a:spcPts val="0"/>
                        </a:spcBef>
                        <a:spcAft>
                          <a:spcPts val="0"/>
                        </a:spcAft>
                        <a:buClrTx/>
                        <a:buSzTx/>
                        <a:buFontTx/>
                        <a:buNone/>
                        <a:tabLst/>
                        <a:defRPr/>
                      </a:pPr>
                      <a:r>
                        <a:rPr lang="en-GB" sz="800" dirty="0"/>
                        <a:t>The ageing process continues which may affect memory and mobility. </a:t>
                      </a:r>
                    </a:p>
                  </a:txBody>
                  <a:tcPr marL="65314" marR="65314" marT="32657" marB="32657"/>
                </a:tc>
                <a:extLst>
                  <a:ext uri="{0D108BD9-81ED-4DB2-BD59-A6C34878D82A}">
                    <a16:rowId xmlns:a16="http://schemas.microsoft.com/office/drawing/2014/main" val="3872840555"/>
                  </a:ext>
                </a:extLst>
              </a:tr>
            </a:tbl>
          </a:graphicData>
        </a:graphic>
      </p:graphicFrame>
      <p:sp>
        <p:nvSpPr>
          <p:cNvPr id="24" name="Rectangle 23">
            <a:extLst>
              <a:ext uri="{FF2B5EF4-FFF2-40B4-BE49-F238E27FC236}">
                <a16:creationId xmlns:a16="http://schemas.microsoft.com/office/drawing/2014/main" id="{13C10A6D-81D6-427B-8AC6-8A832845A84E}"/>
              </a:ext>
            </a:extLst>
          </p:cNvPr>
          <p:cNvSpPr/>
          <p:nvPr/>
        </p:nvSpPr>
        <p:spPr>
          <a:xfrm>
            <a:off x="1657186" y="5582886"/>
            <a:ext cx="3406572" cy="1147494"/>
          </a:xfrm>
          <a:prstGeom prst="rect">
            <a:avLst/>
          </a:prstGeom>
          <a:solidFill>
            <a:srgbClr val="FFFFCC"/>
          </a:solidFill>
        </p:spPr>
        <p:txBody>
          <a:bodyPr wrap="square">
            <a:spAutoFit/>
          </a:bodyPr>
          <a:lstStyle/>
          <a:p>
            <a:r>
              <a:rPr lang="en-GB" sz="857" b="1" u="sng" dirty="0">
                <a:highlight>
                  <a:srgbClr val="FFFF00"/>
                </a:highlight>
              </a:rPr>
              <a:t>P</a:t>
            </a:r>
            <a:r>
              <a:rPr lang="en-GB" sz="857" dirty="0"/>
              <a:t> – Physical – how a body grows and changes and how their motor skills 	change</a:t>
            </a:r>
          </a:p>
          <a:p>
            <a:r>
              <a:rPr lang="en-GB" sz="857" b="1" u="sng" dirty="0">
                <a:highlight>
                  <a:srgbClr val="FFFF00"/>
                </a:highlight>
              </a:rPr>
              <a:t>I</a:t>
            </a:r>
            <a:r>
              <a:rPr lang="en-GB" sz="857" dirty="0"/>
              <a:t> – Intellectual - how people develop cognitive abilities (thinking skills) 	such as memory/recall and language.</a:t>
            </a:r>
          </a:p>
          <a:p>
            <a:r>
              <a:rPr lang="en-GB" sz="857" b="1" u="sng" dirty="0">
                <a:highlight>
                  <a:srgbClr val="FFFF00"/>
                </a:highlight>
              </a:rPr>
              <a:t>E</a:t>
            </a:r>
            <a:r>
              <a:rPr lang="en-GB" sz="857" i="1" u="sng" dirty="0">
                <a:highlight>
                  <a:srgbClr val="FFFF00"/>
                </a:highlight>
              </a:rPr>
              <a:t> </a:t>
            </a:r>
            <a:r>
              <a:rPr lang="en-GB" sz="857" i="1" dirty="0"/>
              <a:t>– </a:t>
            </a:r>
            <a:r>
              <a:rPr lang="en-GB" sz="857" dirty="0"/>
              <a:t>Emotional - describes how people learn to cope with their feeling 	towards themselves and others </a:t>
            </a:r>
          </a:p>
          <a:p>
            <a:r>
              <a:rPr lang="en-GB" sz="857" b="1" u="sng" dirty="0">
                <a:highlight>
                  <a:srgbClr val="FFFF00"/>
                </a:highlight>
              </a:rPr>
              <a:t>S</a:t>
            </a:r>
            <a:r>
              <a:rPr lang="en-GB" sz="857" b="1" dirty="0"/>
              <a:t> – </a:t>
            </a:r>
            <a:r>
              <a:rPr lang="en-GB" sz="857" dirty="0"/>
              <a:t>Social – describes how people form relationships and learn how to be 	independent.</a:t>
            </a:r>
            <a:endParaRPr lang="en-GB" sz="857" u="sng" dirty="0"/>
          </a:p>
        </p:txBody>
      </p:sp>
      <p:pic>
        <p:nvPicPr>
          <p:cNvPr id="25" name="Picture 24">
            <a:extLst>
              <a:ext uri="{FF2B5EF4-FFF2-40B4-BE49-F238E27FC236}">
                <a16:creationId xmlns:a16="http://schemas.microsoft.com/office/drawing/2014/main" id="{AAD9C3F7-7184-4F13-A527-6F9F8A18C144}"/>
              </a:ext>
            </a:extLst>
          </p:cNvPr>
          <p:cNvPicPr>
            <a:picLocks noChangeAspect="1"/>
          </p:cNvPicPr>
          <p:nvPr/>
        </p:nvPicPr>
        <p:blipFill>
          <a:blip r:embed="rId7"/>
          <a:stretch>
            <a:fillRect/>
          </a:stretch>
        </p:blipFill>
        <p:spPr>
          <a:xfrm>
            <a:off x="3497865" y="4258935"/>
            <a:ext cx="1470381" cy="980254"/>
          </a:xfrm>
          <a:prstGeom prst="rect">
            <a:avLst/>
          </a:prstGeom>
        </p:spPr>
      </p:pic>
      <p:pic>
        <p:nvPicPr>
          <p:cNvPr id="18" name="Picture 8" descr="What Does Pies Stand For In Health And Social Care - PicsHealth">
            <a:extLst>
              <a:ext uri="{FF2B5EF4-FFF2-40B4-BE49-F238E27FC236}">
                <a16:creationId xmlns:a16="http://schemas.microsoft.com/office/drawing/2014/main" id="{54D3E74E-7107-48E1-8900-E1C10A0490D3}"/>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b="62162"/>
          <a:stretch/>
        </p:blipFill>
        <p:spPr bwMode="auto">
          <a:xfrm>
            <a:off x="1639000" y="5205293"/>
            <a:ext cx="1546342" cy="336882"/>
          </a:xfrm>
          <a:prstGeom prst="rect">
            <a:avLst/>
          </a:prstGeom>
          <a:noFill/>
          <a:ln w="57150">
            <a:solidFill>
              <a:srgbClr val="00B0F0"/>
            </a:solidFill>
          </a:ln>
          <a:extLst>
            <a:ext uri="{909E8E84-426E-40DD-AFC4-6F175D3DCCD1}">
              <a14:hiddenFill xmlns:a14="http://schemas.microsoft.com/office/drawing/2010/main">
                <a:solidFill>
                  <a:srgbClr val="FFFFFF"/>
                </a:solidFill>
              </a14:hiddenFill>
            </a:ext>
          </a:extLst>
        </p:spPr>
      </p:pic>
      <p:pic>
        <p:nvPicPr>
          <p:cNvPr id="23" name="Picture 10" descr="Health Icon 82329">
            <a:extLst>
              <a:ext uri="{FF2B5EF4-FFF2-40B4-BE49-F238E27FC236}">
                <a16:creationId xmlns:a16="http://schemas.microsoft.com/office/drawing/2014/main" id="{44694902-AA69-4A9A-8F43-96E37C9CE206}"/>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471371" y="3617281"/>
            <a:ext cx="245828" cy="345102"/>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26">
            <a:extLst>
              <a:ext uri="{FF2B5EF4-FFF2-40B4-BE49-F238E27FC236}">
                <a16:creationId xmlns:a16="http://schemas.microsoft.com/office/drawing/2014/main" id="{0CC11B0D-AE58-430C-9360-8F7FC6F77110}"/>
              </a:ext>
            </a:extLst>
          </p:cNvPr>
          <p:cNvPicPr>
            <a:picLocks noChangeAspect="1"/>
          </p:cNvPicPr>
          <p:nvPr/>
        </p:nvPicPr>
        <p:blipFill rotWithShape="1">
          <a:blip r:embed="rId10"/>
          <a:srcRect l="12300" r="4637" b="24009"/>
          <a:stretch/>
        </p:blipFill>
        <p:spPr>
          <a:xfrm>
            <a:off x="7115874" y="3601906"/>
            <a:ext cx="377219" cy="345102"/>
          </a:xfrm>
          <a:prstGeom prst="rect">
            <a:avLst/>
          </a:prstGeom>
        </p:spPr>
      </p:pic>
      <p:pic>
        <p:nvPicPr>
          <p:cNvPr id="29" name="Picture 28">
            <a:extLst>
              <a:ext uri="{FF2B5EF4-FFF2-40B4-BE49-F238E27FC236}">
                <a16:creationId xmlns:a16="http://schemas.microsoft.com/office/drawing/2014/main" id="{7739CAF7-9A11-4FFA-A0D6-5267503BD042}"/>
              </a:ext>
            </a:extLst>
          </p:cNvPr>
          <p:cNvPicPr>
            <a:picLocks noChangeAspect="1"/>
          </p:cNvPicPr>
          <p:nvPr/>
        </p:nvPicPr>
        <p:blipFill rotWithShape="1">
          <a:blip r:embed="rId11"/>
          <a:srcRect b="20486"/>
          <a:stretch/>
        </p:blipFill>
        <p:spPr>
          <a:xfrm>
            <a:off x="7840801" y="4584567"/>
            <a:ext cx="389010" cy="309316"/>
          </a:xfrm>
          <a:prstGeom prst="rect">
            <a:avLst/>
          </a:prstGeom>
        </p:spPr>
      </p:pic>
      <p:pic>
        <p:nvPicPr>
          <p:cNvPr id="30" name="Picture 29">
            <a:extLst>
              <a:ext uri="{FF2B5EF4-FFF2-40B4-BE49-F238E27FC236}">
                <a16:creationId xmlns:a16="http://schemas.microsoft.com/office/drawing/2014/main" id="{BEAAC498-10C6-46A1-92DB-2D19E3ABA978}"/>
              </a:ext>
            </a:extLst>
          </p:cNvPr>
          <p:cNvPicPr>
            <a:picLocks noChangeAspect="1"/>
          </p:cNvPicPr>
          <p:nvPr/>
        </p:nvPicPr>
        <p:blipFill rotWithShape="1">
          <a:blip r:embed="rId12"/>
          <a:srcRect l="11158" t="-1106" r="11392" b="24370"/>
          <a:stretch/>
        </p:blipFill>
        <p:spPr>
          <a:xfrm>
            <a:off x="6836886" y="4584266"/>
            <a:ext cx="348314" cy="345103"/>
          </a:xfrm>
          <a:prstGeom prst="rect">
            <a:avLst/>
          </a:prstGeom>
        </p:spPr>
      </p:pic>
      <p:pic>
        <p:nvPicPr>
          <p:cNvPr id="31" name="Picture 30">
            <a:extLst>
              <a:ext uri="{FF2B5EF4-FFF2-40B4-BE49-F238E27FC236}">
                <a16:creationId xmlns:a16="http://schemas.microsoft.com/office/drawing/2014/main" id="{B9B4F052-D241-4A84-AE8E-DFA5B60A1AA1}"/>
              </a:ext>
            </a:extLst>
          </p:cNvPr>
          <p:cNvPicPr>
            <a:picLocks noChangeAspect="1"/>
          </p:cNvPicPr>
          <p:nvPr/>
        </p:nvPicPr>
        <p:blipFill rotWithShape="1">
          <a:blip r:embed="rId13"/>
          <a:srcRect b="21941"/>
          <a:stretch/>
        </p:blipFill>
        <p:spPr>
          <a:xfrm flipH="1">
            <a:off x="7471371" y="5074438"/>
            <a:ext cx="398660" cy="311193"/>
          </a:xfrm>
          <a:prstGeom prst="rect">
            <a:avLst/>
          </a:prstGeom>
        </p:spPr>
      </p:pic>
      <p:pic>
        <p:nvPicPr>
          <p:cNvPr id="33" name="Picture 32">
            <a:extLst>
              <a:ext uri="{FF2B5EF4-FFF2-40B4-BE49-F238E27FC236}">
                <a16:creationId xmlns:a16="http://schemas.microsoft.com/office/drawing/2014/main" id="{735C6C93-64D5-4FD0-83BE-CEC6F2617F91}"/>
              </a:ext>
            </a:extLst>
          </p:cNvPr>
          <p:cNvPicPr>
            <a:picLocks noChangeAspect="1"/>
          </p:cNvPicPr>
          <p:nvPr/>
        </p:nvPicPr>
        <p:blipFill>
          <a:blip r:embed="rId14"/>
          <a:stretch>
            <a:fillRect/>
          </a:stretch>
        </p:blipFill>
        <p:spPr>
          <a:xfrm flipH="1">
            <a:off x="6212045" y="6044782"/>
            <a:ext cx="370950" cy="370950"/>
          </a:xfrm>
          <a:prstGeom prst="rect">
            <a:avLst/>
          </a:prstGeom>
        </p:spPr>
      </p:pic>
      <p:pic>
        <p:nvPicPr>
          <p:cNvPr id="34" name="Picture 33">
            <a:extLst>
              <a:ext uri="{FF2B5EF4-FFF2-40B4-BE49-F238E27FC236}">
                <a16:creationId xmlns:a16="http://schemas.microsoft.com/office/drawing/2014/main" id="{C56860AE-FB47-4967-9DF7-B372861AD698}"/>
              </a:ext>
            </a:extLst>
          </p:cNvPr>
          <p:cNvPicPr>
            <a:picLocks noChangeAspect="1"/>
          </p:cNvPicPr>
          <p:nvPr/>
        </p:nvPicPr>
        <p:blipFill rotWithShape="1">
          <a:blip r:embed="rId15"/>
          <a:srcRect r="2572" b="21030"/>
          <a:stretch/>
        </p:blipFill>
        <p:spPr>
          <a:xfrm flipH="1">
            <a:off x="8041201" y="5542175"/>
            <a:ext cx="377219" cy="305755"/>
          </a:xfrm>
          <a:prstGeom prst="rect">
            <a:avLst/>
          </a:prstGeom>
        </p:spPr>
      </p:pic>
      <p:pic>
        <p:nvPicPr>
          <p:cNvPr id="35" name="Picture 34">
            <a:extLst>
              <a:ext uri="{FF2B5EF4-FFF2-40B4-BE49-F238E27FC236}">
                <a16:creationId xmlns:a16="http://schemas.microsoft.com/office/drawing/2014/main" id="{BA650D5F-9714-43F5-A0E2-ECEE1A4DBCC8}"/>
              </a:ext>
            </a:extLst>
          </p:cNvPr>
          <p:cNvPicPr>
            <a:picLocks noChangeAspect="1"/>
          </p:cNvPicPr>
          <p:nvPr/>
        </p:nvPicPr>
        <p:blipFill>
          <a:blip r:embed="rId16"/>
          <a:stretch>
            <a:fillRect/>
          </a:stretch>
        </p:blipFill>
        <p:spPr>
          <a:xfrm rot="10800000" flipH="1" flipV="1">
            <a:off x="7734984" y="5571722"/>
            <a:ext cx="309153" cy="309153"/>
          </a:xfrm>
          <a:prstGeom prst="rect">
            <a:avLst/>
          </a:prstGeom>
        </p:spPr>
      </p:pic>
      <p:pic>
        <p:nvPicPr>
          <p:cNvPr id="36" name="Picture 35">
            <a:extLst>
              <a:ext uri="{FF2B5EF4-FFF2-40B4-BE49-F238E27FC236}">
                <a16:creationId xmlns:a16="http://schemas.microsoft.com/office/drawing/2014/main" id="{35B4D18D-DEF7-43F2-8CDE-A44D847CF0BB}"/>
              </a:ext>
            </a:extLst>
          </p:cNvPr>
          <p:cNvPicPr>
            <a:picLocks noChangeAspect="1"/>
          </p:cNvPicPr>
          <p:nvPr/>
        </p:nvPicPr>
        <p:blipFill>
          <a:blip r:embed="rId17"/>
          <a:stretch>
            <a:fillRect/>
          </a:stretch>
        </p:blipFill>
        <p:spPr>
          <a:xfrm>
            <a:off x="7205636" y="6466495"/>
            <a:ext cx="448530" cy="448530"/>
          </a:xfrm>
          <a:prstGeom prst="rect">
            <a:avLst/>
          </a:prstGeom>
        </p:spPr>
      </p:pic>
      <p:pic>
        <p:nvPicPr>
          <p:cNvPr id="37" name="Picture 36">
            <a:extLst>
              <a:ext uri="{FF2B5EF4-FFF2-40B4-BE49-F238E27FC236}">
                <a16:creationId xmlns:a16="http://schemas.microsoft.com/office/drawing/2014/main" id="{3658D5B4-D9BA-4A06-96B2-7C406D728FD6}"/>
              </a:ext>
            </a:extLst>
          </p:cNvPr>
          <p:cNvPicPr>
            <a:picLocks noChangeAspect="1"/>
          </p:cNvPicPr>
          <p:nvPr/>
        </p:nvPicPr>
        <p:blipFill rotWithShape="1">
          <a:blip r:embed="rId18"/>
          <a:srcRect l="-4026" t="-7208" r="-17119" b="21648"/>
          <a:stretch/>
        </p:blipFill>
        <p:spPr>
          <a:xfrm>
            <a:off x="6618336" y="6030518"/>
            <a:ext cx="476871" cy="321526"/>
          </a:xfrm>
          <a:prstGeom prst="rect">
            <a:avLst/>
          </a:prstGeom>
        </p:spPr>
      </p:pic>
      <p:pic>
        <p:nvPicPr>
          <p:cNvPr id="38" name="Picture 37">
            <a:extLst>
              <a:ext uri="{FF2B5EF4-FFF2-40B4-BE49-F238E27FC236}">
                <a16:creationId xmlns:a16="http://schemas.microsoft.com/office/drawing/2014/main" id="{0A3DF0A5-A4B3-4A14-A232-1DD14732DDF1}"/>
              </a:ext>
            </a:extLst>
          </p:cNvPr>
          <p:cNvPicPr>
            <a:picLocks noChangeAspect="1"/>
          </p:cNvPicPr>
          <p:nvPr/>
        </p:nvPicPr>
        <p:blipFill>
          <a:blip r:embed="rId19"/>
          <a:stretch>
            <a:fillRect/>
          </a:stretch>
        </p:blipFill>
        <p:spPr>
          <a:xfrm>
            <a:off x="6429014" y="1625745"/>
            <a:ext cx="326521" cy="326521"/>
          </a:xfrm>
          <a:prstGeom prst="rect">
            <a:avLst/>
          </a:prstGeom>
        </p:spPr>
      </p:pic>
      <p:pic>
        <p:nvPicPr>
          <p:cNvPr id="39" name="Picture 2" descr="eyes Icon 3267734">
            <a:extLst>
              <a:ext uri="{FF2B5EF4-FFF2-40B4-BE49-F238E27FC236}">
                <a16:creationId xmlns:a16="http://schemas.microsoft.com/office/drawing/2014/main" id="{FB99CC69-1A10-4D8A-890F-1CE3D214A77E}"/>
              </a:ext>
            </a:extLst>
          </p:cNvPr>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6623676" y="3195904"/>
            <a:ext cx="233096" cy="233096"/>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39">
            <a:extLst>
              <a:ext uri="{FF2B5EF4-FFF2-40B4-BE49-F238E27FC236}">
                <a16:creationId xmlns:a16="http://schemas.microsoft.com/office/drawing/2014/main" id="{1D72F22C-1E1D-45E6-8162-7AF04CB280D2}"/>
              </a:ext>
            </a:extLst>
          </p:cNvPr>
          <p:cNvPicPr>
            <a:picLocks noChangeAspect="1"/>
          </p:cNvPicPr>
          <p:nvPr/>
        </p:nvPicPr>
        <p:blipFill>
          <a:blip r:embed="rId19"/>
          <a:stretch>
            <a:fillRect/>
          </a:stretch>
        </p:blipFill>
        <p:spPr>
          <a:xfrm>
            <a:off x="6079309" y="2847446"/>
            <a:ext cx="318211" cy="318211"/>
          </a:xfrm>
          <a:prstGeom prst="rect">
            <a:avLst/>
          </a:prstGeom>
        </p:spPr>
      </p:pic>
      <p:sp>
        <p:nvSpPr>
          <p:cNvPr id="7" name="Oval 6">
            <a:extLst>
              <a:ext uri="{FF2B5EF4-FFF2-40B4-BE49-F238E27FC236}">
                <a16:creationId xmlns:a16="http://schemas.microsoft.com/office/drawing/2014/main" id="{5024E26A-E265-422A-945B-29EA900DFA0D}"/>
              </a:ext>
            </a:extLst>
          </p:cNvPr>
          <p:cNvSpPr/>
          <p:nvPr/>
        </p:nvSpPr>
        <p:spPr>
          <a:xfrm>
            <a:off x="159679" y="453744"/>
            <a:ext cx="1284914" cy="112565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Box 9">
            <a:extLst>
              <a:ext uri="{FF2B5EF4-FFF2-40B4-BE49-F238E27FC236}">
                <a16:creationId xmlns:a16="http://schemas.microsoft.com/office/drawing/2014/main" id="{43FB2DD2-6376-4B6D-B569-A416067EEAA0}"/>
              </a:ext>
            </a:extLst>
          </p:cNvPr>
          <p:cNvSpPr txBox="1"/>
          <p:nvPr/>
        </p:nvSpPr>
        <p:spPr>
          <a:xfrm>
            <a:off x="224836" y="502754"/>
            <a:ext cx="1249472" cy="923330"/>
          </a:xfrm>
          <a:prstGeom prst="rect">
            <a:avLst/>
          </a:prstGeom>
          <a:noFill/>
        </p:spPr>
        <p:txBody>
          <a:bodyPr wrap="square" rtlCol="0">
            <a:spAutoFit/>
          </a:bodyPr>
          <a:lstStyle/>
          <a:p>
            <a:r>
              <a:rPr lang="en-GB" dirty="0"/>
              <a:t>Use your knowledge Organisers</a:t>
            </a:r>
          </a:p>
        </p:txBody>
      </p:sp>
    </p:spTree>
    <p:extLst>
      <p:ext uri="{BB962C8B-B14F-4D97-AF65-F5344CB8AC3E}">
        <p14:creationId xmlns:p14="http://schemas.microsoft.com/office/powerpoint/2010/main" val="3784146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0B0286BC-254E-4129-BA5E-DAAFB9B2F80A}"/>
              </a:ext>
            </a:extLst>
          </p:cNvPr>
          <p:cNvSpPr txBox="1"/>
          <p:nvPr/>
        </p:nvSpPr>
        <p:spPr>
          <a:xfrm>
            <a:off x="1565232" y="72808"/>
            <a:ext cx="5739251" cy="312265"/>
          </a:xfrm>
          <a:prstGeom prst="rect">
            <a:avLst/>
          </a:prstGeom>
          <a:noFill/>
        </p:spPr>
        <p:txBody>
          <a:bodyPr wrap="square" rtlCol="0">
            <a:spAutoFit/>
          </a:bodyPr>
          <a:lstStyle/>
          <a:p>
            <a:r>
              <a:rPr lang="en-GB" sz="1429" dirty="0">
                <a:latin typeface="Modern Love Caps" panose="04070805081001020A01" pitchFamily="82" charset="0"/>
              </a:rPr>
              <a:t>Component 1: Human Lifespan and Development Knowledge Organiser</a:t>
            </a:r>
          </a:p>
        </p:txBody>
      </p:sp>
      <p:sp>
        <p:nvSpPr>
          <p:cNvPr id="5" name="TextBox 4">
            <a:extLst>
              <a:ext uri="{FF2B5EF4-FFF2-40B4-BE49-F238E27FC236}">
                <a16:creationId xmlns:a16="http://schemas.microsoft.com/office/drawing/2014/main" id="{4842099D-E005-4052-946C-2FFBCD9FFF85}"/>
              </a:ext>
            </a:extLst>
          </p:cNvPr>
          <p:cNvSpPr txBox="1"/>
          <p:nvPr/>
        </p:nvSpPr>
        <p:spPr>
          <a:xfrm>
            <a:off x="1657186" y="406663"/>
            <a:ext cx="3528616" cy="883703"/>
          </a:xfrm>
          <a:prstGeom prst="rect">
            <a:avLst/>
          </a:prstGeom>
          <a:solidFill>
            <a:srgbClr val="FFFFCC"/>
          </a:solidFill>
        </p:spPr>
        <p:txBody>
          <a:bodyPr wrap="square" rtlCol="0">
            <a:spAutoFit/>
          </a:bodyPr>
          <a:lstStyle/>
          <a:p>
            <a:r>
              <a:rPr lang="en-GB" sz="857" b="1" u="sng" dirty="0">
                <a:latin typeface="Modern Love Caps" panose="04070805081001020A01" pitchFamily="82" charset="0"/>
              </a:rPr>
              <a:t>Topic Content: </a:t>
            </a:r>
          </a:p>
          <a:p>
            <a:pPr marL="122467" indent="-122467">
              <a:buFont typeface="Arial" panose="020B0604020202020204" pitchFamily="34" charset="0"/>
              <a:buChar char="•"/>
            </a:pPr>
            <a:r>
              <a:rPr lang="en-GB" sz="857" dirty="0"/>
              <a:t>You will study the areas of growth and development that contribute to the whole person considering PIES</a:t>
            </a:r>
          </a:p>
          <a:p>
            <a:pPr marL="122467" indent="-122467">
              <a:buFont typeface="Arial" panose="020B0604020202020204" pitchFamily="34" charset="0"/>
              <a:buChar char="•"/>
            </a:pPr>
            <a:r>
              <a:rPr lang="en-GB" sz="857" dirty="0"/>
              <a:t>Will reflect on the factors that impact on everyone’s life e.g. lifestyle culture etc. </a:t>
            </a:r>
          </a:p>
          <a:p>
            <a:pPr marL="122467" indent="-122467">
              <a:buFont typeface="Arial" panose="020B0604020202020204" pitchFamily="34" charset="0"/>
              <a:buChar char="•"/>
            </a:pPr>
            <a:endParaRPr lang="en-GB" sz="857" dirty="0"/>
          </a:p>
        </p:txBody>
      </p:sp>
      <p:sp>
        <p:nvSpPr>
          <p:cNvPr id="2" name="Rectangle: Rounded Corners 1">
            <a:extLst>
              <a:ext uri="{FF2B5EF4-FFF2-40B4-BE49-F238E27FC236}">
                <a16:creationId xmlns:a16="http://schemas.microsoft.com/office/drawing/2014/main" id="{B1E8C353-5AC5-45F3-A755-EBB790595A4B}"/>
              </a:ext>
            </a:extLst>
          </p:cNvPr>
          <p:cNvSpPr/>
          <p:nvPr/>
        </p:nvSpPr>
        <p:spPr>
          <a:xfrm>
            <a:off x="5185801" y="502754"/>
            <a:ext cx="3451593" cy="678264"/>
          </a:xfrm>
          <a:prstGeom prst="roundRect">
            <a:avLst/>
          </a:prstGeom>
          <a:solidFill>
            <a:srgbClr val="FFE7FF"/>
          </a:solidFill>
          <a:ln>
            <a:solidFill>
              <a:srgbClr val="FFE7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857" dirty="0">
                <a:solidFill>
                  <a:schemeClr val="tx1">
                    <a:lumMod val="75000"/>
                    <a:lumOff val="25000"/>
                  </a:schemeClr>
                </a:solidFill>
                <a:latin typeface="Modern Love Caps" panose="04070805081001020A01" pitchFamily="82" charset="0"/>
              </a:rPr>
              <a:t>Learning Objectives</a:t>
            </a:r>
          </a:p>
          <a:p>
            <a:r>
              <a:rPr lang="en-GB" sz="857" dirty="0">
                <a:solidFill>
                  <a:schemeClr val="tx1">
                    <a:lumMod val="75000"/>
                    <a:lumOff val="25000"/>
                  </a:schemeClr>
                </a:solidFill>
              </a:rPr>
              <a:t>A – Understand the different types of health and social care services and barriers to accessing them.</a:t>
            </a:r>
          </a:p>
          <a:p>
            <a:r>
              <a:rPr lang="en-GB" sz="857" dirty="0">
                <a:solidFill>
                  <a:schemeClr val="tx1">
                    <a:lumMod val="75000"/>
                    <a:lumOff val="25000"/>
                  </a:schemeClr>
                </a:solidFill>
              </a:rPr>
              <a:t>B – Understanding the skills, attributes and values required to give care. </a:t>
            </a:r>
          </a:p>
        </p:txBody>
      </p:sp>
      <p:sp>
        <p:nvSpPr>
          <p:cNvPr id="8" name="TextBox 7">
            <a:extLst>
              <a:ext uri="{FF2B5EF4-FFF2-40B4-BE49-F238E27FC236}">
                <a16:creationId xmlns:a16="http://schemas.microsoft.com/office/drawing/2014/main" id="{33602EEA-E933-4ADE-B996-7091E1FFBC06}"/>
              </a:ext>
            </a:extLst>
          </p:cNvPr>
          <p:cNvSpPr txBox="1"/>
          <p:nvPr/>
        </p:nvSpPr>
        <p:spPr>
          <a:xfrm>
            <a:off x="9462007" y="934280"/>
            <a:ext cx="1287711" cy="356123"/>
          </a:xfrm>
          <a:prstGeom prst="rect">
            <a:avLst/>
          </a:prstGeom>
          <a:noFill/>
        </p:spPr>
        <p:txBody>
          <a:bodyPr wrap="square" rtlCol="0">
            <a:spAutoFit/>
          </a:bodyPr>
          <a:lstStyle/>
          <a:p>
            <a:r>
              <a:rPr lang="en-GB" sz="857" dirty="0"/>
              <a:t>Scan the QR code for the specification document</a:t>
            </a:r>
          </a:p>
        </p:txBody>
      </p:sp>
      <p:pic>
        <p:nvPicPr>
          <p:cNvPr id="16" name="Picture 12" descr="This is Going to Hurt: Secret Diaries of a Junior Doctor: Amazon ...">
            <a:extLst>
              <a:ext uri="{FF2B5EF4-FFF2-40B4-BE49-F238E27FC236}">
                <a16:creationId xmlns:a16="http://schemas.microsoft.com/office/drawing/2014/main" id="{3C1EAD2C-9C8C-4CA7-AC30-4B038DEDC8C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10792" y="648411"/>
            <a:ext cx="416125" cy="639131"/>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4" descr="When Breath Becomes Air: Amazon.co.uk: Kalanithi, Paul: Books">
            <a:extLst>
              <a:ext uri="{FF2B5EF4-FFF2-40B4-BE49-F238E27FC236}">
                <a16:creationId xmlns:a16="http://schemas.microsoft.com/office/drawing/2014/main" id="{3FD831D9-58DD-4780-B89E-2DE354EACDD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81922" y="20566"/>
            <a:ext cx="409187" cy="622774"/>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18" descr="The Fault in Our Stars: Amazon.co.uk: John Green: Books">
            <a:extLst>
              <a:ext uri="{FF2B5EF4-FFF2-40B4-BE49-F238E27FC236}">
                <a16:creationId xmlns:a16="http://schemas.microsoft.com/office/drawing/2014/main" id="{40541C2F-626E-490A-B9D3-BAB33504DD4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08701" y="6778"/>
            <a:ext cx="421579" cy="641633"/>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24" descr="The Language of Kindness: A Nurse's Story eBook: Watson, Christie ...">
            <a:extLst>
              <a:ext uri="{FF2B5EF4-FFF2-40B4-BE49-F238E27FC236}">
                <a16:creationId xmlns:a16="http://schemas.microsoft.com/office/drawing/2014/main" id="{6EE25DB2-AE6E-4AEA-9614-32B7F14E644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052882" y="12699"/>
            <a:ext cx="409125" cy="630640"/>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6" descr="I Am Malala: The Girl Who Stood Up for Education and Was Shot by ...">
            <a:extLst>
              <a:ext uri="{FF2B5EF4-FFF2-40B4-BE49-F238E27FC236}">
                <a16:creationId xmlns:a16="http://schemas.microsoft.com/office/drawing/2014/main" id="{0E05744E-F0E1-40A1-9D3C-5198BC07B6F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053168" y="664961"/>
            <a:ext cx="419662" cy="63064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DD328898-04A1-4CC7-92D3-6C77197D6748}"/>
              </a:ext>
            </a:extLst>
          </p:cNvPr>
          <p:cNvSpPr txBox="1"/>
          <p:nvPr/>
        </p:nvSpPr>
        <p:spPr>
          <a:xfrm>
            <a:off x="7205636" y="210836"/>
            <a:ext cx="1129694" cy="246221"/>
          </a:xfrm>
          <a:prstGeom prst="rect">
            <a:avLst/>
          </a:prstGeom>
          <a:noFill/>
        </p:spPr>
        <p:txBody>
          <a:bodyPr wrap="square" rtlCol="0">
            <a:spAutoFit/>
          </a:bodyPr>
          <a:lstStyle/>
          <a:p>
            <a:r>
              <a:rPr lang="en-GB" sz="1000" dirty="0"/>
              <a:t>Challenging texts</a:t>
            </a:r>
          </a:p>
        </p:txBody>
      </p:sp>
      <p:graphicFrame>
        <p:nvGraphicFramePr>
          <p:cNvPr id="55" name="Diagram 1245">
            <a:extLst>
              <a:ext uri="{FF2B5EF4-FFF2-40B4-BE49-F238E27FC236}">
                <a16:creationId xmlns:a16="http://schemas.microsoft.com/office/drawing/2014/main" id="{3B3A1A5E-98DD-4B46-B0ED-D63B85CE19F2}"/>
              </a:ext>
            </a:extLst>
          </p:cNvPr>
          <p:cNvGraphicFramePr/>
          <p:nvPr>
            <p:extLst/>
          </p:nvPr>
        </p:nvGraphicFramePr>
        <p:xfrm>
          <a:off x="7600994" y="1462134"/>
          <a:ext cx="2956947" cy="409985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pic>
        <p:nvPicPr>
          <p:cNvPr id="58" name="Picture 4" descr="support Icon 1256036">
            <a:extLst>
              <a:ext uri="{FF2B5EF4-FFF2-40B4-BE49-F238E27FC236}">
                <a16:creationId xmlns:a16="http://schemas.microsoft.com/office/drawing/2014/main" id="{C93BDCE7-CEC3-490C-8722-9C06554CBD70}"/>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8015042" y="4905286"/>
            <a:ext cx="531980" cy="531980"/>
          </a:xfrm>
          <a:prstGeom prst="rect">
            <a:avLst/>
          </a:prstGeom>
          <a:noFill/>
          <a:extLst>
            <a:ext uri="{909E8E84-426E-40DD-AFC4-6F175D3DCCD1}">
              <a14:hiddenFill xmlns:a14="http://schemas.microsoft.com/office/drawing/2010/main">
                <a:solidFill>
                  <a:srgbClr val="FFFFFF"/>
                </a:solidFill>
              </a14:hiddenFill>
            </a:ext>
          </a:extLst>
        </p:spPr>
      </p:pic>
      <p:pic>
        <p:nvPicPr>
          <p:cNvPr id="59" name="Picture 8" descr="Charity Icon 4019111">
            <a:extLst>
              <a:ext uri="{FF2B5EF4-FFF2-40B4-BE49-F238E27FC236}">
                <a16:creationId xmlns:a16="http://schemas.microsoft.com/office/drawing/2014/main" id="{5FE8944E-68D6-4BA3-9F0E-3D81224A2189}"/>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856743" y="4302388"/>
            <a:ext cx="558736" cy="558736"/>
          </a:xfrm>
          <a:prstGeom prst="rect">
            <a:avLst/>
          </a:prstGeom>
          <a:noFill/>
          <a:extLst>
            <a:ext uri="{909E8E84-426E-40DD-AFC4-6F175D3DCCD1}">
              <a14:hiddenFill xmlns:a14="http://schemas.microsoft.com/office/drawing/2010/main">
                <a:solidFill>
                  <a:srgbClr val="FFFFFF"/>
                </a:solidFill>
              </a14:hiddenFill>
            </a:ext>
          </a:extLst>
        </p:spPr>
      </p:pic>
      <p:sp>
        <p:nvSpPr>
          <p:cNvPr id="60" name="Oval 59">
            <a:extLst>
              <a:ext uri="{FF2B5EF4-FFF2-40B4-BE49-F238E27FC236}">
                <a16:creationId xmlns:a16="http://schemas.microsoft.com/office/drawing/2014/main" id="{7D9D8476-60B8-4DD4-8505-966029393FBF}"/>
              </a:ext>
            </a:extLst>
          </p:cNvPr>
          <p:cNvSpPr/>
          <p:nvPr/>
        </p:nvSpPr>
        <p:spPr>
          <a:xfrm>
            <a:off x="7866179" y="2605308"/>
            <a:ext cx="1372030" cy="142651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857" dirty="0"/>
              <a:t>Types of support available</a:t>
            </a:r>
          </a:p>
        </p:txBody>
      </p:sp>
      <p:sp>
        <p:nvSpPr>
          <p:cNvPr id="61" name="TextBox 60">
            <a:extLst>
              <a:ext uri="{FF2B5EF4-FFF2-40B4-BE49-F238E27FC236}">
                <a16:creationId xmlns:a16="http://schemas.microsoft.com/office/drawing/2014/main" id="{29426617-A6EC-4509-8B56-07BEC6EC497C}"/>
              </a:ext>
            </a:extLst>
          </p:cNvPr>
          <p:cNvSpPr txBox="1"/>
          <p:nvPr/>
        </p:nvSpPr>
        <p:spPr>
          <a:xfrm>
            <a:off x="9738706" y="1607409"/>
            <a:ext cx="839286" cy="488019"/>
          </a:xfrm>
          <a:prstGeom prst="rect">
            <a:avLst/>
          </a:prstGeom>
          <a:noFill/>
        </p:spPr>
        <p:txBody>
          <a:bodyPr wrap="square" rtlCol="0">
            <a:spAutoFit/>
          </a:bodyPr>
          <a:lstStyle/>
          <a:p>
            <a:r>
              <a:rPr lang="en-GB" sz="857" dirty="0"/>
              <a:t>Friends, family and neighbours</a:t>
            </a:r>
          </a:p>
        </p:txBody>
      </p:sp>
      <p:sp>
        <p:nvSpPr>
          <p:cNvPr id="62" name="TextBox 61">
            <a:extLst>
              <a:ext uri="{FF2B5EF4-FFF2-40B4-BE49-F238E27FC236}">
                <a16:creationId xmlns:a16="http://schemas.microsoft.com/office/drawing/2014/main" id="{ED91422D-AD3B-434D-991B-417B8651510D}"/>
              </a:ext>
            </a:extLst>
          </p:cNvPr>
          <p:cNvSpPr txBox="1"/>
          <p:nvPr/>
        </p:nvSpPr>
        <p:spPr>
          <a:xfrm>
            <a:off x="9279500" y="5031534"/>
            <a:ext cx="1225945" cy="619913"/>
          </a:xfrm>
          <a:prstGeom prst="rect">
            <a:avLst/>
          </a:prstGeom>
          <a:noFill/>
        </p:spPr>
        <p:txBody>
          <a:bodyPr wrap="square" rtlCol="0">
            <a:spAutoFit/>
          </a:bodyPr>
          <a:lstStyle/>
          <a:p>
            <a:r>
              <a:rPr lang="en-GB" sz="857" dirty="0"/>
              <a:t>Charities, CAB, Church organisations, helplines, support groups.</a:t>
            </a:r>
          </a:p>
        </p:txBody>
      </p:sp>
      <p:sp>
        <p:nvSpPr>
          <p:cNvPr id="63" name="TextBox 62">
            <a:extLst>
              <a:ext uri="{FF2B5EF4-FFF2-40B4-BE49-F238E27FC236}">
                <a16:creationId xmlns:a16="http://schemas.microsoft.com/office/drawing/2014/main" id="{C0A17083-B323-464E-ABFB-FCC871C66938}"/>
              </a:ext>
            </a:extLst>
          </p:cNvPr>
          <p:cNvSpPr txBox="1"/>
          <p:nvPr/>
        </p:nvSpPr>
        <p:spPr>
          <a:xfrm>
            <a:off x="9472831" y="3096719"/>
            <a:ext cx="839286" cy="356123"/>
          </a:xfrm>
          <a:prstGeom prst="rect">
            <a:avLst/>
          </a:prstGeom>
          <a:noFill/>
        </p:spPr>
        <p:txBody>
          <a:bodyPr wrap="square" rtlCol="0">
            <a:spAutoFit/>
          </a:bodyPr>
          <a:lstStyle/>
          <a:p>
            <a:r>
              <a:rPr lang="en-GB" sz="857" dirty="0"/>
              <a:t>GP, Counsellor and therapists</a:t>
            </a:r>
          </a:p>
        </p:txBody>
      </p:sp>
      <p:pic>
        <p:nvPicPr>
          <p:cNvPr id="64" name="Picture 63">
            <a:extLst>
              <a:ext uri="{FF2B5EF4-FFF2-40B4-BE49-F238E27FC236}">
                <a16:creationId xmlns:a16="http://schemas.microsoft.com/office/drawing/2014/main" id="{DE9C632D-EC75-4468-96E2-51BA83F5790A}"/>
              </a:ext>
            </a:extLst>
          </p:cNvPr>
          <p:cNvPicPr>
            <a:picLocks noChangeAspect="1"/>
          </p:cNvPicPr>
          <p:nvPr/>
        </p:nvPicPr>
        <p:blipFill rotWithShape="1">
          <a:blip r:embed="rId14"/>
          <a:srcRect b="24439"/>
          <a:stretch/>
        </p:blipFill>
        <p:spPr>
          <a:xfrm>
            <a:off x="7915043" y="1382132"/>
            <a:ext cx="832974" cy="629401"/>
          </a:xfrm>
          <a:prstGeom prst="rect">
            <a:avLst/>
          </a:prstGeom>
        </p:spPr>
      </p:pic>
      <p:pic>
        <p:nvPicPr>
          <p:cNvPr id="65" name="Picture 64">
            <a:extLst>
              <a:ext uri="{FF2B5EF4-FFF2-40B4-BE49-F238E27FC236}">
                <a16:creationId xmlns:a16="http://schemas.microsoft.com/office/drawing/2014/main" id="{B56E6D0C-7B84-4C59-8CEA-8F37E1453C97}"/>
              </a:ext>
            </a:extLst>
          </p:cNvPr>
          <p:cNvPicPr>
            <a:picLocks noChangeAspect="1"/>
          </p:cNvPicPr>
          <p:nvPr/>
        </p:nvPicPr>
        <p:blipFill rotWithShape="1">
          <a:blip r:embed="rId15"/>
          <a:srcRect b="19553"/>
          <a:stretch/>
        </p:blipFill>
        <p:spPr>
          <a:xfrm>
            <a:off x="7655629" y="1996037"/>
            <a:ext cx="620477" cy="499154"/>
          </a:xfrm>
          <a:prstGeom prst="rect">
            <a:avLst/>
          </a:prstGeom>
        </p:spPr>
      </p:pic>
      <p:pic>
        <p:nvPicPr>
          <p:cNvPr id="66" name="Picture 65">
            <a:extLst>
              <a:ext uri="{FF2B5EF4-FFF2-40B4-BE49-F238E27FC236}">
                <a16:creationId xmlns:a16="http://schemas.microsoft.com/office/drawing/2014/main" id="{E4C43538-3E18-49E0-8C60-E448C8B488A7}"/>
              </a:ext>
            </a:extLst>
          </p:cNvPr>
          <p:cNvPicPr>
            <a:picLocks noChangeAspect="1"/>
          </p:cNvPicPr>
          <p:nvPr/>
        </p:nvPicPr>
        <p:blipFill>
          <a:blip r:embed="rId16"/>
          <a:stretch>
            <a:fillRect/>
          </a:stretch>
        </p:blipFill>
        <p:spPr>
          <a:xfrm>
            <a:off x="9238209" y="3541053"/>
            <a:ext cx="645674" cy="599630"/>
          </a:xfrm>
          <a:prstGeom prst="rect">
            <a:avLst/>
          </a:prstGeom>
        </p:spPr>
      </p:pic>
      <p:pic>
        <p:nvPicPr>
          <p:cNvPr id="69" name="Picture 68">
            <a:extLst>
              <a:ext uri="{FF2B5EF4-FFF2-40B4-BE49-F238E27FC236}">
                <a16:creationId xmlns:a16="http://schemas.microsoft.com/office/drawing/2014/main" id="{41FDDE93-5277-4368-BF04-CCC7B1DA87CE}"/>
              </a:ext>
            </a:extLst>
          </p:cNvPr>
          <p:cNvPicPr>
            <a:picLocks noChangeAspect="1"/>
          </p:cNvPicPr>
          <p:nvPr/>
        </p:nvPicPr>
        <p:blipFill rotWithShape="1">
          <a:blip r:embed="rId17"/>
          <a:srcRect b="17907"/>
          <a:stretch/>
        </p:blipFill>
        <p:spPr>
          <a:xfrm>
            <a:off x="8208315" y="1916341"/>
            <a:ext cx="579803" cy="475976"/>
          </a:xfrm>
          <a:prstGeom prst="rect">
            <a:avLst/>
          </a:prstGeom>
        </p:spPr>
      </p:pic>
      <p:sp>
        <p:nvSpPr>
          <p:cNvPr id="71" name="Rectangle 70">
            <a:extLst>
              <a:ext uri="{FF2B5EF4-FFF2-40B4-BE49-F238E27FC236}">
                <a16:creationId xmlns:a16="http://schemas.microsoft.com/office/drawing/2014/main" id="{56B678B0-A6F5-4E50-A5A5-4F193FEA5326}"/>
              </a:ext>
            </a:extLst>
          </p:cNvPr>
          <p:cNvSpPr/>
          <p:nvPr/>
        </p:nvSpPr>
        <p:spPr>
          <a:xfrm>
            <a:off x="1657186" y="2149640"/>
            <a:ext cx="3528616" cy="2198395"/>
          </a:xfrm>
          <a:prstGeom prst="rect">
            <a:avLst/>
          </a:prstGeom>
          <a:solidFill>
            <a:schemeClr val="accent2">
              <a:lumMod val="20000"/>
              <a:lumOff val="80000"/>
            </a:schemeClr>
          </a:solidFill>
          <a:ln w="57150">
            <a:solidFill>
              <a:schemeClr val="accent2">
                <a:lumMod val="20000"/>
                <a:lumOff val="80000"/>
              </a:schemeClr>
            </a:solidFill>
          </a:ln>
        </p:spPr>
        <p:txBody>
          <a:bodyPr wrap="square" lIns="65314" tIns="32657" rIns="65314" bIns="32657" anchor="t">
            <a:spAutoFit/>
          </a:bodyPr>
          <a:lstStyle/>
          <a:p>
            <a:r>
              <a:rPr lang="en-GB" sz="1000" dirty="0"/>
              <a:t> </a:t>
            </a:r>
            <a:r>
              <a:rPr lang="en-GB" sz="1000" b="1" dirty="0"/>
              <a:t>Life circumstances </a:t>
            </a:r>
          </a:p>
          <a:p>
            <a:r>
              <a:rPr lang="en-GB" sz="1000" dirty="0"/>
              <a:t>Like the other life events , life circumstances can be </a:t>
            </a:r>
            <a:r>
              <a:rPr lang="en-GB" sz="1000" b="1" dirty="0"/>
              <a:t>expected </a:t>
            </a:r>
            <a:r>
              <a:rPr lang="en-GB" sz="1000" dirty="0"/>
              <a:t>and</a:t>
            </a:r>
            <a:r>
              <a:rPr lang="en-GB" sz="1000" b="1" dirty="0"/>
              <a:t> unexpected.</a:t>
            </a:r>
          </a:p>
          <a:p>
            <a:endParaRPr lang="en-GB" sz="1000" b="1" dirty="0"/>
          </a:p>
          <a:p>
            <a:r>
              <a:rPr lang="en-GB" sz="1000" b="1" dirty="0"/>
              <a:t>Expected</a:t>
            </a:r>
            <a:r>
              <a:rPr lang="en-GB" sz="1000" dirty="0"/>
              <a:t> life circumstances include, leaving school, getting a job, moving out of parents house, moving home and retirement.</a:t>
            </a:r>
          </a:p>
          <a:p>
            <a:endParaRPr lang="en-GB" sz="1000" b="1" dirty="0"/>
          </a:p>
          <a:p>
            <a:r>
              <a:rPr lang="en-GB" sz="1000" b="1" dirty="0"/>
              <a:t>Unexpected</a:t>
            </a:r>
            <a:r>
              <a:rPr lang="en-GB" sz="1000" dirty="0"/>
              <a:t> life events would include, being excluded from education, periods of unemployment due to redundancy, loosing a job</a:t>
            </a:r>
          </a:p>
          <a:p>
            <a:endParaRPr lang="en-GB" sz="1000" dirty="0"/>
          </a:p>
          <a:p>
            <a:r>
              <a:rPr lang="en-GB" sz="1000" dirty="0"/>
              <a:t> Changes in living conditions and standards. In addition, due to life choices a person may find themselves imprisoned</a:t>
            </a:r>
          </a:p>
          <a:p>
            <a:endParaRPr lang="en-GB" sz="857" b="1" dirty="0"/>
          </a:p>
        </p:txBody>
      </p:sp>
      <p:sp>
        <p:nvSpPr>
          <p:cNvPr id="72" name="TextBox 71">
            <a:extLst>
              <a:ext uri="{FF2B5EF4-FFF2-40B4-BE49-F238E27FC236}">
                <a16:creationId xmlns:a16="http://schemas.microsoft.com/office/drawing/2014/main" id="{B1F6618E-B2F7-43B5-9C7F-0E04FA8D6B41}"/>
              </a:ext>
            </a:extLst>
          </p:cNvPr>
          <p:cNvSpPr txBox="1"/>
          <p:nvPr/>
        </p:nvSpPr>
        <p:spPr>
          <a:xfrm>
            <a:off x="1657186" y="1315104"/>
            <a:ext cx="3528616" cy="861774"/>
          </a:xfrm>
          <a:prstGeom prst="rect">
            <a:avLst/>
          </a:prstGeom>
          <a:solidFill>
            <a:schemeClr val="accent2">
              <a:lumMod val="20000"/>
              <a:lumOff val="80000"/>
            </a:schemeClr>
          </a:solidFill>
          <a:ln w="57150">
            <a:solidFill>
              <a:schemeClr val="accent2">
                <a:lumMod val="20000"/>
                <a:lumOff val="80000"/>
              </a:schemeClr>
            </a:solidFill>
          </a:ln>
        </p:spPr>
        <p:txBody>
          <a:bodyPr wrap="square" rtlCol="0">
            <a:spAutoFit/>
          </a:bodyPr>
          <a:lstStyle/>
          <a:p>
            <a:r>
              <a:rPr lang="en-GB" sz="1000" dirty="0"/>
              <a:t>Life events can be </a:t>
            </a:r>
            <a:r>
              <a:rPr lang="en-GB" sz="1000" b="1" dirty="0"/>
              <a:t>expected: </a:t>
            </a:r>
            <a:r>
              <a:rPr lang="en-GB" sz="1000" dirty="0"/>
              <a:t>you would expect this event to happen to you in your lifetime, or </a:t>
            </a:r>
            <a:r>
              <a:rPr lang="en-GB" sz="1000" b="1" dirty="0"/>
              <a:t>unexpected: </a:t>
            </a:r>
            <a:r>
              <a:rPr lang="en-GB" sz="1000" dirty="0"/>
              <a:t>you would </a:t>
            </a:r>
            <a:r>
              <a:rPr lang="en-GB" sz="1000" b="1" dirty="0"/>
              <a:t>not </a:t>
            </a:r>
            <a:r>
              <a:rPr lang="en-GB" sz="1000" dirty="0"/>
              <a:t>expect this event to happen to you in your lifetime. Unexpected life events are harder to adapt to because you do not expect them to happen.</a:t>
            </a:r>
          </a:p>
        </p:txBody>
      </p:sp>
      <p:pic>
        <p:nvPicPr>
          <p:cNvPr id="76" name="Picture 10" descr="new house Icon 3651029">
            <a:extLst>
              <a:ext uri="{FF2B5EF4-FFF2-40B4-BE49-F238E27FC236}">
                <a16:creationId xmlns:a16="http://schemas.microsoft.com/office/drawing/2014/main" id="{B829DD0B-AEAE-438F-BF84-F98DC16BDC86}"/>
              </a:ext>
            </a:extLst>
          </p:cNvPr>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4843698" y="2931589"/>
            <a:ext cx="434919" cy="445043"/>
          </a:xfrm>
          <a:prstGeom prst="rect">
            <a:avLst/>
          </a:prstGeom>
          <a:noFill/>
          <a:extLst>
            <a:ext uri="{909E8E84-426E-40DD-AFC4-6F175D3DCCD1}">
              <a14:hiddenFill xmlns:a14="http://schemas.microsoft.com/office/drawing/2010/main">
                <a:solidFill>
                  <a:srgbClr val="FFFFFF"/>
                </a:solidFill>
              </a14:hiddenFill>
            </a:ext>
          </a:extLst>
        </p:spPr>
      </p:pic>
      <p:pic>
        <p:nvPicPr>
          <p:cNvPr id="77" name="Picture 76">
            <a:extLst>
              <a:ext uri="{FF2B5EF4-FFF2-40B4-BE49-F238E27FC236}">
                <a16:creationId xmlns:a16="http://schemas.microsoft.com/office/drawing/2014/main" id="{CF4DF4DE-CE19-400A-BD9A-649C3928415B}"/>
              </a:ext>
            </a:extLst>
          </p:cNvPr>
          <p:cNvPicPr>
            <a:picLocks noChangeAspect="1"/>
          </p:cNvPicPr>
          <p:nvPr/>
        </p:nvPicPr>
        <p:blipFill rotWithShape="1">
          <a:blip r:embed="rId19"/>
          <a:srcRect l="296" t="-9007" r="-296" b="17523"/>
          <a:stretch/>
        </p:blipFill>
        <p:spPr>
          <a:xfrm>
            <a:off x="2275936" y="3525776"/>
            <a:ext cx="377749" cy="345580"/>
          </a:xfrm>
          <a:prstGeom prst="rect">
            <a:avLst/>
          </a:prstGeom>
        </p:spPr>
      </p:pic>
      <p:sp>
        <p:nvSpPr>
          <p:cNvPr id="78" name="TextBox 77">
            <a:extLst>
              <a:ext uri="{FF2B5EF4-FFF2-40B4-BE49-F238E27FC236}">
                <a16:creationId xmlns:a16="http://schemas.microsoft.com/office/drawing/2014/main" id="{B0B6C8E9-90CD-4D1D-922A-9C2AD5FC08DD}"/>
              </a:ext>
            </a:extLst>
          </p:cNvPr>
          <p:cNvSpPr txBox="1"/>
          <p:nvPr/>
        </p:nvSpPr>
        <p:spPr>
          <a:xfrm>
            <a:off x="1657186" y="4322783"/>
            <a:ext cx="3528616" cy="619978"/>
          </a:xfrm>
          <a:prstGeom prst="rect">
            <a:avLst/>
          </a:prstGeom>
          <a:solidFill>
            <a:schemeClr val="accent6">
              <a:lumMod val="20000"/>
              <a:lumOff val="80000"/>
            </a:schemeClr>
          </a:solidFill>
          <a:ln w="38100">
            <a:solidFill>
              <a:schemeClr val="accent6">
                <a:lumMod val="20000"/>
                <a:lumOff val="80000"/>
              </a:schemeClr>
            </a:solidFill>
          </a:ln>
        </p:spPr>
        <p:txBody>
          <a:bodyPr wrap="square" rtlCol="0">
            <a:spAutoFit/>
          </a:bodyPr>
          <a:lstStyle/>
          <a:p>
            <a:r>
              <a:rPr lang="en-GB" sz="1143" b="1" i="1" dirty="0"/>
              <a:t>You need to explain what support a person has, how the support works and how the support enables the person to adapt to the life event. </a:t>
            </a:r>
          </a:p>
        </p:txBody>
      </p:sp>
      <p:sp>
        <p:nvSpPr>
          <p:cNvPr id="79" name="Rectangle 78">
            <a:extLst>
              <a:ext uri="{FF2B5EF4-FFF2-40B4-BE49-F238E27FC236}">
                <a16:creationId xmlns:a16="http://schemas.microsoft.com/office/drawing/2014/main" id="{CE12CB11-9FCA-40F8-8C06-3E7594C1ECA3}"/>
              </a:ext>
            </a:extLst>
          </p:cNvPr>
          <p:cNvSpPr/>
          <p:nvPr/>
        </p:nvSpPr>
        <p:spPr>
          <a:xfrm>
            <a:off x="5260892" y="1319242"/>
            <a:ext cx="2228091" cy="2571959"/>
          </a:xfrm>
          <a:prstGeom prst="rect">
            <a:avLst/>
          </a:prstGeom>
          <a:solidFill>
            <a:schemeClr val="accent1">
              <a:lumMod val="20000"/>
              <a:lumOff val="80000"/>
            </a:schemeClr>
          </a:solidFill>
          <a:ln w="57150">
            <a:solidFill>
              <a:schemeClr val="accent1">
                <a:lumMod val="20000"/>
                <a:lumOff val="80000"/>
              </a:schemeClr>
            </a:solidFill>
          </a:ln>
        </p:spPr>
        <p:txBody>
          <a:bodyPr wrap="square" lIns="65314" tIns="32657" rIns="65314" bIns="32657" anchor="t">
            <a:spAutoFit/>
          </a:bodyPr>
          <a:lstStyle/>
          <a:p>
            <a:r>
              <a:rPr lang="en-GB" sz="857" dirty="0"/>
              <a:t> Support  comes in three different types.</a:t>
            </a:r>
          </a:p>
          <a:p>
            <a:r>
              <a:rPr lang="en-GB" sz="857" dirty="0"/>
              <a:t>Informal support is the everyday type of support a person would receive. Informal Support is</a:t>
            </a:r>
            <a:r>
              <a:rPr lang="en-GB" sz="857" b="1" dirty="0"/>
              <a:t> unpaid.</a:t>
            </a:r>
          </a:p>
          <a:p>
            <a:endParaRPr lang="en-GB" sz="857" b="1" dirty="0"/>
          </a:p>
          <a:p>
            <a:endParaRPr lang="en-GB" sz="857" b="1" dirty="0"/>
          </a:p>
          <a:p>
            <a:endParaRPr lang="en-GB" sz="857" b="1" dirty="0"/>
          </a:p>
          <a:p>
            <a:endParaRPr lang="en-GB" sz="857" b="1" dirty="0"/>
          </a:p>
          <a:p>
            <a:r>
              <a:rPr lang="en-GB" sz="857" dirty="0"/>
              <a:t>Support can also be formal , people who provide formal support are paid for their service. Such services could be doctors, midwives speech therapists etc. </a:t>
            </a:r>
          </a:p>
          <a:p>
            <a:endParaRPr lang="en-GB" sz="857" dirty="0"/>
          </a:p>
          <a:p>
            <a:endParaRPr lang="en-GB" sz="857" dirty="0"/>
          </a:p>
          <a:p>
            <a:r>
              <a:rPr lang="en-GB" sz="857" dirty="0"/>
              <a:t>Voluntary Services offer support , free of charge, in many different forms, such as support groups help lines and advice groups. Voluntary groups rely on donations from the Government and the public.</a:t>
            </a:r>
          </a:p>
        </p:txBody>
      </p:sp>
      <p:pic>
        <p:nvPicPr>
          <p:cNvPr id="80" name="Picture 79">
            <a:extLst>
              <a:ext uri="{FF2B5EF4-FFF2-40B4-BE49-F238E27FC236}">
                <a16:creationId xmlns:a16="http://schemas.microsoft.com/office/drawing/2014/main" id="{3DA3C763-B22C-44AB-9575-0B53BF2F880F}"/>
              </a:ext>
            </a:extLst>
          </p:cNvPr>
          <p:cNvPicPr>
            <a:picLocks noChangeAspect="1"/>
          </p:cNvPicPr>
          <p:nvPr/>
        </p:nvPicPr>
        <p:blipFill rotWithShape="1">
          <a:blip r:embed="rId15"/>
          <a:srcRect b="19553"/>
          <a:stretch/>
        </p:blipFill>
        <p:spPr>
          <a:xfrm>
            <a:off x="5260891" y="1941795"/>
            <a:ext cx="506973" cy="439670"/>
          </a:xfrm>
          <a:prstGeom prst="rect">
            <a:avLst/>
          </a:prstGeom>
          <a:solidFill>
            <a:schemeClr val="accent1">
              <a:lumMod val="20000"/>
              <a:lumOff val="80000"/>
            </a:schemeClr>
          </a:solidFill>
          <a:ln>
            <a:solidFill>
              <a:schemeClr val="accent1">
                <a:lumMod val="20000"/>
                <a:lumOff val="80000"/>
              </a:schemeClr>
            </a:solidFill>
          </a:ln>
        </p:spPr>
      </p:pic>
      <p:pic>
        <p:nvPicPr>
          <p:cNvPr id="81" name="Picture 80">
            <a:extLst>
              <a:ext uri="{FF2B5EF4-FFF2-40B4-BE49-F238E27FC236}">
                <a16:creationId xmlns:a16="http://schemas.microsoft.com/office/drawing/2014/main" id="{929B899A-8562-4549-A017-20F8A101C884}"/>
              </a:ext>
            </a:extLst>
          </p:cNvPr>
          <p:cNvPicPr>
            <a:picLocks noChangeAspect="1"/>
          </p:cNvPicPr>
          <p:nvPr/>
        </p:nvPicPr>
        <p:blipFill rotWithShape="1">
          <a:blip r:embed="rId14"/>
          <a:srcRect b="24439"/>
          <a:stretch/>
        </p:blipFill>
        <p:spPr>
          <a:xfrm>
            <a:off x="5713070" y="1881008"/>
            <a:ext cx="612491" cy="462803"/>
          </a:xfrm>
          <a:prstGeom prst="rect">
            <a:avLst/>
          </a:prstGeom>
          <a:solidFill>
            <a:schemeClr val="accent1">
              <a:lumMod val="20000"/>
              <a:lumOff val="80000"/>
            </a:schemeClr>
          </a:solidFill>
          <a:ln>
            <a:solidFill>
              <a:schemeClr val="accent1">
                <a:lumMod val="20000"/>
                <a:lumOff val="80000"/>
              </a:schemeClr>
            </a:solidFill>
          </a:ln>
        </p:spPr>
      </p:pic>
      <p:pic>
        <p:nvPicPr>
          <p:cNvPr id="82" name="Picture 81">
            <a:extLst>
              <a:ext uri="{FF2B5EF4-FFF2-40B4-BE49-F238E27FC236}">
                <a16:creationId xmlns:a16="http://schemas.microsoft.com/office/drawing/2014/main" id="{635A88C6-AD89-4499-8116-CE602A5336C2}"/>
              </a:ext>
            </a:extLst>
          </p:cNvPr>
          <p:cNvPicPr>
            <a:picLocks noChangeAspect="1"/>
          </p:cNvPicPr>
          <p:nvPr/>
        </p:nvPicPr>
        <p:blipFill rotWithShape="1">
          <a:blip r:embed="rId17"/>
          <a:srcRect b="17907"/>
          <a:stretch/>
        </p:blipFill>
        <p:spPr>
          <a:xfrm>
            <a:off x="6350470" y="1881008"/>
            <a:ext cx="493004" cy="404721"/>
          </a:xfrm>
          <a:prstGeom prst="rect">
            <a:avLst/>
          </a:prstGeom>
          <a:solidFill>
            <a:schemeClr val="accent1">
              <a:lumMod val="20000"/>
              <a:lumOff val="80000"/>
            </a:schemeClr>
          </a:solidFill>
          <a:ln>
            <a:solidFill>
              <a:schemeClr val="accent1">
                <a:lumMod val="20000"/>
                <a:lumOff val="80000"/>
              </a:schemeClr>
            </a:solidFill>
          </a:ln>
        </p:spPr>
      </p:pic>
      <p:pic>
        <p:nvPicPr>
          <p:cNvPr id="83" name="Picture 82">
            <a:extLst>
              <a:ext uri="{FF2B5EF4-FFF2-40B4-BE49-F238E27FC236}">
                <a16:creationId xmlns:a16="http://schemas.microsoft.com/office/drawing/2014/main" id="{A27A6D89-C3A9-4337-A716-44828248AF54}"/>
              </a:ext>
            </a:extLst>
          </p:cNvPr>
          <p:cNvPicPr>
            <a:picLocks noChangeAspect="1"/>
          </p:cNvPicPr>
          <p:nvPr/>
        </p:nvPicPr>
        <p:blipFill rotWithShape="1">
          <a:blip r:embed="rId20"/>
          <a:srcRect b="21229"/>
          <a:stretch/>
        </p:blipFill>
        <p:spPr>
          <a:xfrm>
            <a:off x="6900008" y="1892574"/>
            <a:ext cx="558160" cy="439670"/>
          </a:xfrm>
          <a:prstGeom prst="rect">
            <a:avLst/>
          </a:prstGeom>
          <a:solidFill>
            <a:schemeClr val="accent1">
              <a:lumMod val="20000"/>
              <a:lumOff val="80000"/>
            </a:schemeClr>
          </a:solidFill>
          <a:ln>
            <a:solidFill>
              <a:schemeClr val="accent1">
                <a:lumMod val="20000"/>
                <a:lumOff val="80000"/>
              </a:schemeClr>
            </a:solidFill>
          </a:ln>
        </p:spPr>
      </p:pic>
      <p:pic>
        <p:nvPicPr>
          <p:cNvPr id="84" name="Picture 83">
            <a:extLst>
              <a:ext uri="{FF2B5EF4-FFF2-40B4-BE49-F238E27FC236}">
                <a16:creationId xmlns:a16="http://schemas.microsoft.com/office/drawing/2014/main" id="{58577A9D-57C6-4578-AF67-83426AF26533}"/>
              </a:ext>
            </a:extLst>
          </p:cNvPr>
          <p:cNvPicPr>
            <a:picLocks noChangeAspect="1"/>
          </p:cNvPicPr>
          <p:nvPr/>
        </p:nvPicPr>
        <p:blipFill>
          <a:blip r:embed="rId16"/>
          <a:stretch>
            <a:fillRect/>
          </a:stretch>
        </p:blipFill>
        <p:spPr>
          <a:xfrm>
            <a:off x="6808712" y="2818334"/>
            <a:ext cx="402921" cy="374189"/>
          </a:xfrm>
          <a:prstGeom prst="rect">
            <a:avLst/>
          </a:prstGeom>
          <a:solidFill>
            <a:schemeClr val="accent1">
              <a:lumMod val="20000"/>
              <a:lumOff val="80000"/>
            </a:schemeClr>
          </a:solidFill>
          <a:ln>
            <a:solidFill>
              <a:schemeClr val="accent1">
                <a:lumMod val="20000"/>
                <a:lumOff val="80000"/>
              </a:schemeClr>
            </a:solidFill>
          </a:ln>
        </p:spPr>
      </p:pic>
      <p:sp>
        <p:nvSpPr>
          <p:cNvPr id="90" name="TextBox 89">
            <a:extLst>
              <a:ext uri="{FF2B5EF4-FFF2-40B4-BE49-F238E27FC236}">
                <a16:creationId xmlns:a16="http://schemas.microsoft.com/office/drawing/2014/main" id="{9B99DFE7-4130-4D3D-A0A6-F512F3D01EC4}"/>
              </a:ext>
            </a:extLst>
          </p:cNvPr>
          <p:cNvSpPr txBox="1"/>
          <p:nvPr/>
        </p:nvSpPr>
        <p:spPr>
          <a:xfrm>
            <a:off x="1617037" y="5044179"/>
            <a:ext cx="3386434" cy="1648886"/>
          </a:xfrm>
          <a:prstGeom prst="rect">
            <a:avLst/>
          </a:prstGeom>
          <a:solidFill>
            <a:schemeClr val="accent1">
              <a:lumMod val="20000"/>
              <a:lumOff val="80000"/>
            </a:schemeClr>
          </a:solidFill>
          <a:ln w="38100">
            <a:solidFill>
              <a:schemeClr val="accent1">
                <a:lumMod val="20000"/>
                <a:lumOff val="80000"/>
              </a:schemeClr>
            </a:solidFill>
          </a:ln>
        </p:spPr>
        <p:txBody>
          <a:bodyPr wrap="square" lIns="65314" tIns="32657" rIns="65314" bIns="32657" rtlCol="0" anchor="t">
            <a:spAutoFit/>
          </a:bodyPr>
          <a:lstStyle/>
          <a:p>
            <a:r>
              <a:rPr lang="en-GB" sz="1143" dirty="0"/>
              <a:t>Positive: The support an individual receives enables them to adapt to their new circumstances and the development of their PIES is not impacted in the long term. </a:t>
            </a:r>
          </a:p>
          <a:p>
            <a:r>
              <a:rPr lang="en-GB" sz="1143" dirty="0"/>
              <a:t>This is because all four types of support are available, and the individuals  confidence and self-esteem is maintained or even improved. The individual is well informed and can feel secure that they have a support network to help them during the adjustment period.</a:t>
            </a:r>
          </a:p>
        </p:txBody>
      </p:sp>
      <p:sp>
        <p:nvSpPr>
          <p:cNvPr id="91" name="TextBox 90">
            <a:extLst>
              <a:ext uri="{FF2B5EF4-FFF2-40B4-BE49-F238E27FC236}">
                <a16:creationId xmlns:a16="http://schemas.microsoft.com/office/drawing/2014/main" id="{BF97B5A5-6843-4DC8-AE9C-5D668F31B0A4}"/>
              </a:ext>
            </a:extLst>
          </p:cNvPr>
          <p:cNvSpPr txBox="1"/>
          <p:nvPr/>
        </p:nvSpPr>
        <p:spPr>
          <a:xfrm>
            <a:off x="5061157" y="5044179"/>
            <a:ext cx="2805022" cy="1499385"/>
          </a:xfrm>
          <a:prstGeom prst="rect">
            <a:avLst/>
          </a:prstGeom>
          <a:solidFill>
            <a:schemeClr val="accent1">
              <a:lumMod val="20000"/>
              <a:lumOff val="80000"/>
            </a:schemeClr>
          </a:solidFill>
          <a:ln w="38100">
            <a:solidFill>
              <a:schemeClr val="accent1">
                <a:lumMod val="20000"/>
                <a:lumOff val="80000"/>
              </a:schemeClr>
            </a:solidFill>
          </a:ln>
        </p:spPr>
        <p:txBody>
          <a:bodyPr wrap="square" rtlCol="0">
            <a:spAutoFit/>
          </a:bodyPr>
          <a:lstStyle/>
          <a:p>
            <a:r>
              <a:rPr lang="en-GB" sz="1143" dirty="0"/>
              <a:t>Negative: There is either a lack of support or ineffective support for the individual to access. This can lead to  negative state of mind, anger, withdrawal or mental health issues. Ultimately the individual is unable to adapt both mentally and physically and the development of their PIES is impacted both in the short and long term.</a:t>
            </a:r>
          </a:p>
        </p:txBody>
      </p:sp>
      <p:sp>
        <p:nvSpPr>
          <p:cNvPr id="92" name="TextBox 91">
            <a:extLst>
              <a:ext uri="{FF2B5EF4-FFF2-40B4-BE49-F238E27FC236}">
                <a16:creationId xmlns:a16="http://schemas.microsoft.com/office/drawing/2014/main" id="{EED4508E-1953-4F77-BED5-25DAF9D11F0F}"/>
              </a:ext>
            </a:extLst>
          </p:cNvPr>
          <p:cNvSpPr txBox="1"/>
          <p:nvPr/>
        </p:nvSpPr>
        <p:spPr>
          <a:xfrm>
            <a:off x="7920259" y="5774975"/>
            <a:ext cx="2654704" cy="795859"/>
          </a:xfrm>
          <a:prstGeom prst="rect">
            <a:avLst/>
          </a:prstGeom>
          <a:solidFill>
            <a:schemeClr val="accent6">
              <a:lumMod val="20000"/>
              <a:lumOff val="80000"/>
            </a:schemeClr>
          </a:solidFill>
          <a:ln w="38100">
            <a:solidFill>
              <a:schemeClr val="accent6">
                <a:lumMod val="20000"/>
                <a:lumOff val="80000"/>
              </a:schemeClr>
            </a:solidFill>
          </a:ln>
        </p:spPr>
        <p:txBody>
          <a:bodyPr wrap="square" rtlCol="0">
            <a:spAutoFit/>
          </a:bodyPr>
          <a:lstStyle/>
          <a:p>
            <a:r>
              <a:rPr lang="en-GB" sz="1143" b="1" i="1" dirty="0"/>
              <a:t>You need to explain what support a person has, how the support works and how the support enables the person to adapt to the life event. </a:t>
            </a:r>
          </a:p>
        </p:txBody>
      </p:sp>
      <p:pic>
        <p:nvPicPr>
          <p:cNvPr id="6" name="Picture 5">
            <a:extLst>
              <a:ext uri="{FF2B5EF4-FFF2-40B4-BE49-F238E27FC236}">
                <a16:creationId xmlns:a16="http://schemas.microsoft.com/office/drawing/2014/main" id="{0700CDF8-3D16-413D-9DDB-838A1364E368}"/>
              </a:ext>
            </a:extLst>
          </p:cNvPr>
          <p:cNvPicPr>
            <a:picLocks noChangeAspect="1"/>
          </p:cNvPicPr>
          <p:nvPr/>
        </p:nvPicPr>
        <p:blipFill>
          <a:blip r:embed="rId21"/>
          <a:stretch>
            <a:fillRect/>
          </a:stretch>
        </p:blipFill>
        <p:spPr>
          <a:xfrm>
            <a:off x="201600" y="431523"/>
            <a:ext cx="1298561" cy="1140051"/>
          </a:xfrm>
          <a:prstGeom prst="rect">
            <a:avLst/>
          </a:prstGeom>
        </p:spPr>
      </p:pic>
      <p:sp>
        <p:nvSpPr>
          <p:cNvPr id="38" name="TextBox 37">
            <a:extLst>
              <a:ext uri="{FF2B5EF4-FFF2-40B4-BE49-F238E27FC236}">
                <a16:creationId xmlns:a16="http://schemas.microsoft.com/office/drawing/2014/main" id="{A3369C99-1B12-49D9-BA25-7E97F9755CA4}"/>
              </a:ext>
            </a:extLst>
          </p:cNvPr>
          <p:cNvSpPr txBox="1"/>
          <p:nvPr/>
        </p:nvSpPr>
        <p:spPr>
          <a:xfrm>
            <a:off x="264397" y="539883"/>
            <a:ext cx="1249472" cy="923330"/>
          </a:xfrm>
          <a:prstGeom prst="rect">
            <a:avLst/>
          </a:prstGeom>
          <a:noFill/>
        </p:spPr>
        <p:txBody>
          <a:bodyPr wrap="square" rtlCol="0">
            <a:spAutoFit/>
          </a:bodyPr>
          <a:lstStyle/>
          <a:p>
            <a:r>
              <a:rPr lang="en-GB" dirty="0"/>
              <a:t>Use your knowledge Organisers</a:t>
            </a:r>
          </a:p>
        </p:txBody>
      </p:sp>
    </p:spTree>
    <p:extLst>
      <p:ext uri="{BB962C8B-B14F-4D97-AF65-F5344CB8AC3E}">
        <p14:creationId xmlns:p14="http://schemas.microsoft.com/office/powerpoint/2010/main" val="37080686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0B0286BC-254E-4129-BA5E-DAAFB9B2F80A}"/>
              </a:ext>
            </a:extLst>
          </p:cNvPr>
          <p:cNvSpPr txBox="1"/>
          <p:nvPr/>
        </p:nvSpPr>
        <p:spPr>
          <a:xfrm>
            <a:off x="1565232" y="72808"/>
            <a:ext cx="5739251" cy="312265"/>
          </a:xfrm>
          <a:prstGeom prst="rect">
            <a:avLst/>
          </a:prstGeom>
          <a:noFill/>
        </p:spPr>
        <p:txBody>
          <a:bodyPr wrap="square" rtlCol="0">
            <a:spAutoFit/>
          </a:bodyPr>
          <a:lstStyle/>
          <a:p>
            <a:r>
              <a:rPr lang="en-GB" sz="1429" dirty="0">
                <a:latin typeface="Modern Love Caps" panose="04070805081001020A01" pitchFamily="82" charset="0"/>
              </a:rPr>
              <a:t>Component 2: Health and Social Care Services and Values Knowledge Organiser</a:t>
            </a:r>
          </a:p>
        </p:txBody>
      </p:sp>
      <p:sp>
        <p:nvSpPr>
          <p:cNvPr id="5" name="TextBox 4">
            <a:extLst>
              <a:ext uri="{FF2B5EF4-FFF2-40B4-BE49-F238E27FC236}">
                <a16:creationId xmlns:a16="http://schemas.microsoft.com/office/drawing/2014/main" id="{4842099D-E005-4052-946C-2FFBCD9FFF85}"/>
              </a:ext>
            </a:extLst>
          </p:cNvPr>
          <p:cNvSpPr txBox="1"/>
          <p:nvPr/>
        </p:nvSpPr>
        <p:spPr>
          <a:xfrm>
            <a:off x="1657186" y="406663"/>
            <a:ext cx="3528616" cy="751809"/>
          </a:xfrm>
          <a:prstGeom prst="rect">
            <a:avLst/>
          </a:prstGeom>
          <a:solidFill>
            <a:srgbClr val="FFFFCC"/>
          </a:solidFill>
        </p:spPr>
        <p:txBody>
          <a:bodyPr wrap="square" rtlCol="0">
            <a:spAutoFit/>
          </a:bodyPr>
          <a:lstStyle/>
          <a:p>
            <a:r>
              <a:rPr lang="en-GB" sz="857" b="1" u="sng" dirty="0">
                <a:latin typeface="Modern Love Caps" panose="04070805081001020A01" pitchFamily="82" charset="0"/>
              </a:rPr>
              <a:t>Topic Content: </a:t>
            </a:r>
          </a:p>
          <a:p>
            <a:pPr marL="122467" indent="-122467">
              <a:buFont typeface="Arial" panose="020B0604020202020204" pitchFamily="34" charset="0"/>
              <a:buChar char="•"/>
            </a:pPr>
            <a:r>
              <a:rPr lang="en-GB" sz="857" dirty="0"/>
              <a:t>You will learn a range of health and social care services, any barriers individuals face accessing them and how they can be overcome.</a:t>
            </a:r>
          </a:p>
          <a:p>
            <a:pPr marL="122467" indent="-122467">
              <a:buFont typeface="Arial" panose="020B0604020202020204" pitchFamily="34" charset="0"/>
              <a:buChar char="•"/>
            </a:pPr>
            <a:r>
              <a:rPr lang="en-GB" sz="857" dirty="0"/>
              <a:t>You will learn about the skills, attributes and values required to give care.</a:t>
            </a:r>
          </a:p>
        </p:txBody>
      </p:sp>
      <p:sp>
        <p:nvSpPr>
          <p:cNvPr id="6" name="TextBox 5">
            <a:extLst>
              <a:ext uri="{FF2B5EF4-FFF2-40B4-BE49-F238E27FC236}">
                <a16:creationId xmlns:a16="http://schemas.microsoft.com/office/drawing/2014/main" id="{D8690674-9DD2-4ABD-A5F0-0A8235671718}"/>
              </a:ext>
            </a:extLst>
          </p:cNvPr>
          <p:cNvSpPr txBox="1"/>
          <p:nvPr/>
        </p:nvSpPr>
        <p:spPr>
          <a:xfrm>
            <a:off x="8750440" y="1375103"/>
            <a:ext cx="1745032" cy="3521862"/>
          </a:xfrm>
          <a:prstGeom prst="rect">
            <a:avLst/>
          </a:prstGeom>
          <a:noFill/>
          <a:ln w="28575">
            <a:solidFill>
              <a:schemeClr val="tx1"/>
            </a:solidFill>
            <a:prstDash val="lgDash"/>
          </a:ln>
        </p:spPr>
        <p:txBody>
          <a:bodyPr wrap="square" rtlCol="0">
            <a:spAutoFit/>
          </a:bodyPr>
          <a:lstStyle/>
          <a:p>
            <a:r>
              <a:rPr lang="en-GB" sz="1000" b="1" u="sng" dirty="0"/>
              <a:t>Key terms – </a:t>
            </a:r>
          </a:p>
          <a:p>
            <a:r>
              <a:rPr lang="en-GB" sz="1000" dirty="0"/>
              <a:t>Formal Support</a:t>
            </a:r>
          </a:p>
          <a:p>
            <a:r>
              <a:rPr lang="en-GB" sz="1000" dirty="0"/>
              <a:t>Informal Support</a:t>
            </a:r>
          </a:p>
          <a:p>
            <a:r>
              <a:rPr lang="en-GB" sz="1000" dirty="0"/>
              <a:t>Type 2 Diabetes</a:t>
            </a:r>
          </a:p>
          <a:p>
            <a:r>
              <a:rPr lang="en-GB" sz="1000" dirty="0"/>
              <a:t>Arthritis</a:t>
            </a:r>
          </a:p>
          <a:p>
            <a:r>
              <a:rPr lang="en-GB" sz="1000" dirty="0"/>
              <a:t>Coronary Heart Disease </a:t>
            </a:r>
          </a:p>
          <a:p>
            <a:r>
              <a:rPr lang="en-GB" sz="1000" dirty="0"/>
              <a:t>Dementia</a:t>
            </a:r>
          </a:p>
          <a:p>
            <a:r>
              <a:rPr lang="en-GB" sz="1000" dirty="0"/>
              <a:t>Cerebral vascular accident </a:t>
            </a:r>
          </a:p>
          <a:p>
            <a:r>
              <a:rPr lang="en-GB" sz="1000" dirty="0"/>
              <a:t>Obesity</a:t>
            </a:r>
          </a:p>
          <a:p>
            <a:r>
              <a:rPr lang="en-GB" sz="1000" dirty="0"/>
              <a:t>Asthma </a:t>
            </a:r>
          </a:p>
          <a:p>
            <a:r>
              <a:rPr lang="en-GB" sz="1000" dirty="0"/>
              <a:t>Chronic Obstructive Pulmonary Disease</a:t>
            </a:r>
          </a:p>
          <a:p>
            <a:r>
              <a:rPr lang="en-GB" sz="1000" dirty="0"/>
              <a:t>Primary Care </a:t>
            </a:r>
          </a:p>
          <a:p>
            <a:r>
              <a:rPr lang="en-GB" sz="1000" dirty="0"/>
              <a:t>Secondary Care</a:t>
            </a:r>
          </a:p>
          <a:p>
            <a:r>
              <a:rPr lang="en-GB" sz="1000" dirty="0"/>
              <a:t>Tertiary Care</a:t>
            </a:r>
          </a:p>
          <a:p>
            <a:r>
              <a:rPr lang="en-GB" sz="1000" dirty="0"/>
              <a:t>Allied Health Professionals </a:t>
            </a:r>
          </a:p>
          <a:p>
            <a:r>
              <a:rPr lang="en-GB" sz="1000" dirty="0"/>
              <a:t>Respite Care</a:t>
            </a:r>
          </a:p>
          <a:p>
            <a:r>
              <a:rPr lang="en-GB" sz="1000" dirty="0"/>
              <a:t>Domiciliary Care</a:t>
            </a:r>
          </a:p>
          <a:p>
            <a:r>
              <a:rPr lang="en-GB" sz="1000" dirty="0"/>
              <a:t>Residential Care</a:t>
            </a:r>
          </a:p>
          <a:p>
            <a:r>
              <a:rPr lang="en-GB" sz="1000" dirty="0"/>
              <a:t>Informal Carers</a:t>
            </a:r>
          </a:p>
          <a:p>
            <a:r>
              <a:rPr lang="en-GB" sz="1000" dirty="0"/>
              <a:t>6 C’s </a:t>
            </a:r>
          </a:p>
          <a:p>
            <a:endParaRPr lang="en-GB" sz="1286" dirty="0"/>
          </a:p>
        </p:txBody>
      </p:sp>
      <p:sp>
        <p:nvSpPr>
          <p:cNvPr id="2" name="Rectangle: Rounded Corners 1">
            <a:extLst>
              <a:ext uri="{FF2B5EF4-FFF2-40B4-BE49-F238E27FC236}">
                <a16:creationId xmlns:a16="http://schemas.microsoft.com/office/drawing/2014/main" id="{B1E8C353-5AC5-45F3-A755-EBB790595A4B}"/>
              </a:ext>
            </a:extLst>
          </p:cNvPr>
          <p:cNvSpPr/>
          <p:nvPr/>
        </p:nvSpPr>
        <p:spPr>
          <a:xfrm>
            <a:off x="5185801" y="502754"/>
            <a:ext cx="3451593" cy="678264"/>
          </a:xfrm>
          <a:prstGeom prst="roundRect">
            <a:avLst/>
          </a:prstGeom>
          <a:solidFill>
            <a:srgbClr val="FFE7FF"/>
          </a:solidFill>
          <a:ln>
            <a:solidFill>
              <a:srgbClr val="FFE7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857" dirty="0">
                <a:solidFill>
                  <a:schemeClr val="tx1">
                    <a:lumMod val="75000"/>
                    <a:lumOff val="25000"/>
                  </a:schemeClr>
                </a:solidFill>
                <a:latin typeface="Modern Love Caps" panose="04070805081001020A01" pitchFamily="82" charset="0"/>
              </a:rPr>
              <a:t>Learning Objectives</a:t>
            </a:r>
          </a:p>
          <a:p>
            <a:r>
              <a:rPr lang="en-GB" sz="857" dirty="0">
                <a:solidFill>
                  <a:schemeClr val="tx1">
                    <a:lumMod val="75000"/>
                    <a:lumOff val="25000"/>
                  </a:schemeClr>
                </a:solidFill>
              </a:rPr>
              <a:t>A – Understand the different types of health and social care services and barriers to accessing them.</a:t>
            </a:r>
          </a:p>
          <a:p>
            <a:r>
              <a:rPr lang="en-GB" sz="857" dirty="0">
                <a:solidFill>
                  <a:schemeClr val="tx1">
                    <a:lumMod val="75000"/>
                    <a:lumOff val="25000"/>
                  </a:schemeClr>
                </a:solidFill>
              </a:rPr>
              <a:t>B – Understanding the skills, attributes and values required to give care. </a:t>
            </a:r>
          </a:p>
        </p:txBody>
      </p:sp>
      <p:pic>
        <p:nvPicPr>
          <p:cNvPr id="7" name="Picture 6">
            <a:extLst>
              <a:ext uri="{FF2B5EF4-FFF2-40B4-BE49-F238E27FC236}">
                <a16:creationId xmlns:a16="http://schemas.microsoft.com/office/drawing/2014/main" id="{5308CDC6-AA6C-428D-8F27-130C291EEBF1}"/>
              </a:ext>
            </a:extLst>
          </p:cNvPr>
          <p:cNvPicPr>
            <a:picLocks noChangeAspect="1"/>
          </p:cNvPicPr>
          <p:nvPr/>
        </p:nvPicPr>
        <p:blipFill>
          <a:blip r:embed="rId2"/>
          <a:stretch>
            <a:fillRect/>
          </a:stretch>
        </p:blipFill>
        <p:spPr>
          <a:xfrm>
            <a:off x="9465427" y="-16876"/>
            <a:ext cx="1202574" cy="1202574"/>
          </a:xfrm>
          <a:prstGeom prst="rect">
            <a:avLst/>
          </a:prstGeom>
        </p:spPr>
      </p:pic>
      <p:sp>
        <p:nvSpPr>
          <p:cNvPr id="8" name="TextBox 7">
            <a:extLst>
              <a:ext uri="{FF2B5EF4-FFF2-40B4-BE49-F238E27FC236}">
                <a16:creationId xmlns:a16="http://schemas.microsoft.com/office/drawing/2014/main" id="{33602EEA-E933-4ADE-B996-7091E1FFBC06}"/>
              </a:ext>
            </a:extLst>
          </p:cNvPr>
          <p:cNvSpPr txBox="1"/>
          <p:nvPr/>
        </p:nvSpPr>
        <p:spPr>
          <a:xfrm>
            <a:off x="9458587" y="1075743"/>
            <a:ext cx="1287711" cy="356123"/>
          </a:xfrm>
          <a:prstGeom prst="rect">
            <a:avLst/>
          </a:prstGeom>
          <a:noFill/>
        </p:spPr>
        <p:txBody>
          <a:bodyPr wrap="square" rtlCol="0">
            <a:spAutoFit/>
          </a:bodyPr>
          <a:lstStyle/>
          <a:p>
            <a:r>
              <a:rPr lang="en-GB" sz="857" dirty="0"/>
              <a:t>Scan the QR code for the specification document</a:t>
            </a:r>
          </a:p>
        </p:txBody>
      </p:sp>
      <p:sp>
        <p:nvSpPr>
          <p:cNvPr id="9" name="TextBox 8">
            <a:extLst>
              <a:ext uri="{FF2B5EF4-FFF2-40B4-BE49-F238E27FC236}">
                <a16:creationId xmlns:a16="http://schemas.microsoft.com/office/drawing/2014/main" id="{4A5C48DE-8641-4545-AC9D-0CFAD7234BC3}"/>
              </a:ext>
            </a:extLst>
          </p:cNvPr>
          <p:cNvSpPr txBox="1"/>
          <p:nvPr/>
        </p:nvSpPr>
        <p:spPr>
          <a:xfrm>
            <a:off x="1657186" y="1057472"/>
            <a:ext cx="3451593" cy="4766048"/>
          </a:xfrm>
          <a:prstGeom prst="rect">
            <a:avLst/>
          </a:prstGeom>
          <a:solidFill>
            <a:schemeClr val="accent6">
              <a:lumMod val="20000"/>
              <a:lumOff val="80000"/>
            </a:schemeClr>
          </a:solidFill>
        </p:spPr>
        <p:txBody>
          <a:bodyPr wrap="square" rtlCol="0">
            <a:spAutoFit/>
          </a:bodyPr>
          <a:lstStyle/>
          <a:p>
            <a:r>
              <a:rPr lang="en-GB" sz="821" i="1" u="sng" dirty="0"/>
              <a:t>LAA – </a:t>
            </a:r>
            <a:r>
              <a:rPr lang="en-GB" sz="821" i="1" u="sng" dirty="0">
                <a:solidFill>
                  <a:schemeClr val="tx1">
                    <a:lumMod val="75000"/>
                    <a:lumOff val="25000"/>
                  </a:schemeClr>
                </a:solidFill>
              </a:rPr>
              <a:t>Understand the different types of health and social care services and barriers to accessing them.</a:t>
            </a:r>
          </a:p>
          <a:p>
            <a:endParaRPr lang="en-GB" sz="821" dirty="0"/>
          </a:p>
          <a:p>
            <a:r>
              <a:rPr lang="en-GB" sz="821" b="1" dirty="0"/>
              <a:t>Health Conditions –</a:t>
            </a:r>
          </a:p>
          <a:p>
            <a:endParaRPr lang="en-GB" sz="821" b="1" dirty="0"/>
          </a:p>
          <a:p>
            <a:r>
              <a:rPr lang="en-GB" sz="821" b="1" dirty="0"/>
              <a:t>Type 2 Diabetes </a:t>
            </a:r>
          </a:p>
          <a:p>
            <a:pPr marL="449045" lvl="1" indent="-122467">
              <a:buFont typeface="Arial" panose="020B0604020202020204" pitchFamily="34" charset="0"/>
              <a:buChar char="•"/>
            </a:pPr>
            <a:r>
              <a:rPr lang="en-GB" sz="821" dirty="0"/>
              <a:t>The Sugar levels (glucose) in the blood become too high (7 mmol/l +)</a:t>
            </a:r>
          </a:p>
          <a:p>
            <a:pPr marL="449045" lvl="1" indent="-122467">
              <a:buFont typeface="Arial" panose="020B0604020202020204" pitchFamily="34" charset="0"/>
              <a:buChar char="•"/>
            </a:pPr>
            <a:r>
              <a:rPr lang="en-GB" sz="821" dirty="0"/>
              <a:t>Symptoms include – headaches, thirst, urinating a lot, blurred vision/tiredness</a:t>
            </a:r>
          </a:p>
          <a:p>
            <a:r>
              <a:rPr lang="en-GB" sz="821" b="1" dirty="0"/>
              <a:t>Arthritis </a:t>
            </a:r>
          </a:p>
          <a:p>
            <a:pPr marL="449045" lvl="1" indent="-122467">
              <a:buFont typeface="Arial" panose="020B0604020202020204" pitchFamily="34" charset="0"/>
              <a:buChar char="•"/>
            </a:pPr>
            <a:r>
              <a:rPr lang="en-GB" sz="821" dirty="0"/>
              <a:t>Affects the joints.</a:t>
            </a:r>
          </a:p>
          <a:p>
            <a:pPr marL="449045" lvl="1" indent="-122467">
              <a:buFont typeface="Arial" panose="020B0604020202020204" pitchFamily="34" charset="0"/>
              <a:buChar char="•"/>
            </a:pPr>
            <a:r>
              <a:rPr lang="en-GB" sz="821" dirty="0"/>
              <a:t>Symptoms include stiffness in joints, swelling around the joint, pain/tenderness, warmth around the joint. </a:t>
            </a:r>
          </a:p>
          <a:p>
            <a:r>
              <a:rPr lang="en-GB" sz="821" b="1" dirty="0"/>
              <a:t>Coronary Heart disease </a:t>
            </a:r>
          </a:p>
          <a:p>
            <a:pPr marL="449045" lvl="1" indent="-122467">
              <a:buFont typeface="Arial" panose="020B0604020202020204" pitchFamily="34" charset="0"/>
              <a:buChar char="•"/>
            </a:pPr>
            <a:r>
              <a:rPr lang="en-GB" sz="821" dirty="0"/>
              <a:t>When fatty substances build up in the coronary arteries making them narrower and restricting blood flow to the heart. </a:t>
            </a:r>
          </a:p>
          <a:p>
            <a:pPr marL="449045" lvl="1" indent="-122467">
              <a:buFont typeface="Arial" panose="020B0604020202020204" pitchFamily="34" charset="0"/>
              <a:buChar char="•"/>
            </a:pPr>
            <a:r>
              <a:rPr lang="en-GB" sz="821" dirty="0"/>
              <a:t>Symptoms include chest pain, feeling dizzy, nausea (sick) and shortness of breath</a:t>
            </a:r>
          </a:p>
          <a:p>
            <a:r>
              <a:rPr lang="en-GB" sz="821" b="1" dirty="0"/>
              <a:t>Dementia </a:t>
            </a:r>
          </a:p>
          <a:p>
            <a:pPr marL="449045" lvl="1" indent="-122467">
              <a:buFont typeface="Arial" panose="020B0604020202020204" pitchFamily="34" charset="0"/>
              <a:buChar char="•"/>
            </a:pPr>
            <a:r>
              <a:rPr lang="en-GB" sz="821" dirty="0"/>
              <a:t>Reduced brain function resulting in memory loss. </a:t>
            </a:r>
          </a:p>
          <a:p>
            <a:pPr marL="449045" lvl="1" indent="-122467">
              <a:buFont typeface="Arial" panose="020B0604020202020204" pitchFamily="34" charset="0"/>
              <a:buChar char="•"/>
            </a:pPr>
            <a:r>
              <a:rPr lang="en-GB" sz="821" dirty="0"/>
              <a:t>Symptoms include understanding and processing  difficulties, difficulties in speech, loss of independence etc. these progressively get worse. </a:t>
            </a:r>
          </a:p>
          <a:p>
            <a:pPr marL="449045" lvl="1" indent="-122467">
              <a:buFont typeface="Arial" panose="020B0604020202020204" pitchFamily="34" charset="0"/>
              <a:buChar char="•"/>
            </a:pPr>
            <a:r>
              <a:rPr lang="en-GB" sz="821" dirty="0"/>
              <a:t>1 in 14 people over 65 have dementia </a:t>
            </a:r>
          </a:p>
          <a:p>
            <a:r>
              <a:rPr lang="en-GB" sz="821" b="1" dirty="0"/>
              <a:t>Cerebral Vascular Accident </a:t>
            </a:r>
          </a:p>
          <a:p>
            <a:pPr marL="449045" lvl="1" indent="-122467">
              <a:buFont typeface="Arial" panose="020B0604020202020204" pitchFamily="34" charset="0"/>
              <a:buChar char="•"/>
            </a:pPr>
            <a:r>
              <a:rPr lang="en-GB" sz="821" dirty="0"/>
              <a:t>Interrupted flow of blood to the brain caused by either a stroke or brain injury.</a:t>
            </a:r>
          </a:p>
          <a:p>
            <a:r>
              <a:rPr lang="en-GB" sz="821" b="1" dirty="0"/>
              <a:t>Obesity </a:t>
            </a:r>
          </a:p>
          <a:p>
            <a:pPr marL="449045" lvl="1" indent="-122467">
              <a:buFont typeface="Arial" panose="020B0604020202020204" pitchFamily="34" charset="0"/>
              <a:buChar char="•"/>
            </a:pPr>
            <a:r>
              <a:rPr lang="en-GB" sz="821" dirty="0"/>
              <a:t>Someone with a high level of body fat. </a:t>
            </a:r>
          </a:p>
          <a:p>
            <a:r>
              <a:rPr lang="en-GB" sz="821" b="1" dirty="0"/>
              <a:t>Asthma</a:t>
            </a:r>
          </a:p>
          <a:p>
            <a:pPr marL="449045" lvl="1" indent="-122467">
              <a:buFont typeface="Arial" panose="020B0604020202020204" pitchFamily="34" charset="0"/>
              <a:buChar char="•"/>
            </a:pPr>
            <a:r>
              <a:rPr lang="en-GB" sz="821" dirty="0"/>
              <a:t>A chronic life threatening condition which affects the lungs. </a:t>
            </a:r>
          </a:p>
          <a:p>
            <a:pPr marL="449045" lvl="1" indent="-122467">
              <a:buFont typeface="Arial" panose="020B0604020202020204" pitchFamily="34" charset="0"/>
              <a:buChar char="•"/>
            </a:pPr>
            <a:r>
              <a:rPr lang="en-GB" sz="821" dirty="0"/>
              <a:t>Symptoms include breathlessness, wheezing and coughing. </a:t>
            </a:r>
          </a:p>
          <a:p>
            <a:r>
              <a:rPr lang="en-GB" sz="821" b="1" dirty="0"/>
              <a:t>Chronic Obstructive Pulmonary Disease </a:t>
            </a:r>
          </a:p>
          <a:p>
            <a:pPr marL="449045" lvl="1" indent="-122467">
              <a:buFont typeface="Arial" panose="020B0604020202020204" pitchFamily="34" charset="0"/>
              <a:buChar char="•"/>
            </a:pPr>
            <a:r>
              <a:rPr lang="en-GB" sz="821" dirty="0"/>
              <a:t>An inflammation of the lungs which obstructs (reduces) airflow. </a:t>
            </a:r>
          </a:p>
          <a:p>
            <a:pPr marL="449045" lvl="1" indent="-122467">
              <a:buFont typeface="Arial" panose="020B0604020202020204" pitchFamily="34" charset="0"/>
              <a:buChar char="•"/>
            </a:pPr>
            <a:r>
              <a:rPr lang="en-GB" sz="821" dirty="0"/>
              <a:t>Symptoms include breathlessness, chesty cough, wheezing, frequent chest infections and tiredness. </a:t>
            </a:r>
          </a:p>
        </p:txBody>
      </p:sp>
      <p:sp>
        <p:nvSpPr>
          <p:cNvPr id="12" name="Rectangle 11">
            <a:extLst>
              <a:ext uri="{FF2B5EF4-FFF2-40B4-BE49-F238E27FC236}">
                <a16:creationId xmlns:a16="http://schemas.microsoft.com/office/drawing/2014/main" id="{C5D3B33D-090E-4F9D-8F21-A58DCBB58028}"/>
              </a:ext>
            </a:extLst>
          </p:cNvPr>
          <p:cNvSpPr/>
          <p:nvPr/>
        </p:nvSpPr>
        <p:spPr>
          <a:xfrm>
            <a:off x="5048021" y="1375102"/>
            <a:ext cx="3451593" cy="1608133"/>
          </a:xfrm>
          <a:prstGeom prst="rect">
            <a:avLst/>
          </a:prstGeom>
          <a:solidFill>
            <a:schemeClr val="accent6">
              <a:lumMod val="20000"/>
              <a:lumOff val="80000"/>
            </a:schemeClr>
          </a:solidFill>
        </p:spPr>
        <p:txBody>
          <a:bodyPr wrap="square">
            <a:spAutoFit/>
          </a:bodyPr>
          <a:lstStyle/>
          <a:p>
            <a:r>
              <a:rPr lang="en-GB" sz="821" b="1" dirty="0"/>
              <a:t>Additional Needs - </a:t>
            </a:r>
            <a:r>
              <a:rPr lang="en-GB" sz="821" dirty="0"/>
              <a:t>Extra support needed to ensure good standard of living and quality of life. </a:t>
            </a:r>
          </a:p>
          <a:p>
            <a:r>
              <a:rPr lang="en-GB" sz="821" b="1" dirty="0"/>
              <a:t>Sensory Impairment –</a:t>
            </a:r>
          </a:p>
          <a:p>
            <a:pPr marL="449045" lvl="1" indent="-122467">
              <a:buFont typeface="Arial" panose="020B0604020202020204" pitchFamily="34" charset="0"/>
              <a:buChar char="•"/>
            </a:pPr>
            <a:r>
              <a:rPr lang="en-GB" sz="821" dirty="0"/>
              <a:t>Vision/Hearing difficulties which significantly impact communication and well-being. </a:t>
            </a:r>
          </a:p>
          <a:p>
            <a:r>
              <a:rPr lang="en-GB" sz="821" b="1" dirty="0"/>
              <a:t>Learning Disability</a:t>
            </a:r>
          </a:p>
          <a:p>
            <a:pPr marL="449045" lvl="1" indent="-122467">
              <a:buFont typeface="Arial" panose="020B0604020202020204" pitchFamily="34" charset="0"/>
              <a:buChar char="•"/>
            </a:pPr>
            <a:r>
              <a:rPr lang="en-GB" sz="821" dirty="0"/>
              <a:t>Less able to understand complex information and learn new skills. </a:t>
            </a:r>
          </a:p>
          <a:p>
            <a:r>
              <a:rPr lang="en-GB" sz="821" b="1" dirty="0"/>
              <a:t>Physical Disability</a:t>
            </a:r>
          </a:p>
          <a:p>
            <a:pPr marL="449045" lvl="1" indent="-122467">
              <a:buFont typeface="Arial" panose="020B0604020202020204" pitchFamily="34" charset="0"/>
              <a:buChar char="•"/>
            </a:pPr>
            <a:r>
              <a:rPr lang="en-GB" sz="821" dirty="0"/>
              <a:t> “A limitation on a persons’ functioning, mobility, dexterity or stamina that has a substantial and long-term negative effect on an individual’s ability to do normal daily activities” – </a:t>
            </a:r>
            <a:r>
              <a:rPr lang="en-GB" sz="821" b="1" i="1" dirty="0"/>
              <a:t>Equality Act 2010</a:t>
            </a:r>
            <a:endParaRPr lang="en-GB" sz="821" dirty="0"/>
          </a:p>
        </p:txBody>
      </p:sp>
      <p:sp>
        <p:nvSpPr>
          <p:cNvPr id="14" name="TextBox 13">
            <a:extLst>
              <a:ext uri="{FF2B5EF4-FFF2-40B4-BE49-F238E27FC236}">
                <a16:creationId xmlns:a16="http://schemas.microsoft.com/office/drawing/2014/main" id="{DEBC45D7-592A-4740-B5F0-42F066DDE61C}"/>
              </a:ext>
            </a:extLst>
          </p:cNvPr>
          <p:cNvSpPr txBox="1"/>
          <p:nvPr/>
        </p:nvSpPr>
        <p:spPr>
          <a:xfrm>
            <a:off x="5102269" y="2888784"/>
            <a:ext cx="3397344" cy="1734449"/>
          </a:xfrm>
          <a:prstGeom prst="rect">
            <a:avLst/>
          </a:prstGeom>
          <a:solidFill>
            <a:srgbClr val="D3ECFD"/>
          </a:solidFill>
        </p:spPr>
        <p:txBody>
          <a:bodyPr wrap="square" rtlCol="0">
            <a:spAutoFit/>
          </a:bodyPr>
          <a:lstStyle/>
          <a:p>
            <a:r>
              <a:rPr lang="en-GB" sz="821" b="1" dirty="0"/>
              <a:t>Primary Care – </a:t>
            </a:r>
            <a:r>
              <a:rPr lang="en-GB" sz="821" dirty="0"/>
              <a:t>First point of contact with the NHS.</a:t>
            </a:r>
          </a:p>
          <a:p>
            <a:r>
              <a:rPr lang="en-GB" sz="821" dirty="0"/>
              <a:t>	e.g. GPs, Walk-in Centres, Dentist etc. </a:t>
            </a:r>
          </a:p>
          <a:p>
            <a:r>
              <a:rPr lang="en-GB" sz="821" b="1" dirty="0"/>
              <a:t>Secondary Care – </a:t>
            </a:r>
            <a:r>
              <a:rPr lang="en-GB" sz="821" dirty="0"/>
              <a:t>When you need more can than a primary service can 	provide. E.g. Cardiology, Endocrinology – they usually support 	diagnosis and treatment. </a:t>
            </a:r>
          </a:p>
          <a:p>
            <a:r>
              <a:rPr lang="en-GB" sz="821" b="1" dirty="0"/>
              <a:t>Tertiary Care - </a:t>
            </a:r>
            <a:r>
              <a:rPr lang="en-GB" sz="821" dirty="0"/>
              <a:t>Advanced specialists who are highly skilled and experiences. 	E.g. complex surgeries i.e. Brain, etc. </a:t>
            </a:r>
          </a:p>
          <a:p>
            <a:endParaRPr lang="en-GB" sz="821" b="1" dirty="0"/>
          </a:p>
          <a:p>
            <a:r>
              <a:rPr lang="en-GB" sz="821" b="1" dirty="0"/>
              <a:t>Allied Health Professionals- </a:t>
            </a:r>
            <a:r>
              <a:rPr lang="en-GB" sz="821" dirty="0"/>
              <a:t>They support people who are experiencing both 	mental and physical health problems. They must be registered with 	the Health and Care Professions Council (HCPC) e.g. Paramedics, 	dieticians, Art Therapists, Speech and Language Therapists etc. </a:t>
            </a:r>
          </a:p>
        </p:txBody>
      </p:sp>
      <p:sp>
        <p:nvSpPr>
          <p:cNvPr id="15" name="TextBox 14">
            <a:extLst>
              <a:ext uri="{FF2B5EF4-FFF2-40B4-BE49-F238E27FC236}">
                <a16:creationId xmlns:a16="http://schemas.microsoft.com/office/drawing/2014/main" id="{F5CA0E66-B809-4F80-B572-0EE5D1471E80}"/>
              </a:ext>
            </a:extLst>
          </p:cNvPr>
          <p:cNvSpPr txBox="1"/>
          <p:nvPr/>
        </p:nvSpPr>
        <p:spPr>
          <a:xfrm>
            <a:off x="5102269" y="4534268"/>
            <a:ext cx="3397344" cy="1229183"/>
          </a:xfrm>
          <a:prstGeom prst="rect">
            <a:avLst/>
          </a:prstGeom>
          <a:solidFill>
            <a:srgbClr val="D1FFF3"/>
          </a:solidFill>
        </p:spPr>
        <p:txBody>
          <a:bodyPr wrap="square" rtlCol="0">
            <a:spAutoFit/>
          </a:bodyPr>
          <a:lstStyle/>
          <a:p>
            <a:r>
              <a:rPr lang="en-GB" sz="821" b="1" dirty="0"/>
              <a:t>Services for children and young people.</a:t>
            </a:r>
          </a:p>
          <a:p>
            <a:endParaRPr lang="en-GB" sz="821" b="1" dirty="0"/>
          </a:p>
          <a:p>
            <a:r>
              <a:rPr lang="en-GB" sz="821" b="1" dirty="0"/>
              <a:t>Foster Care –</a:t>
            </a:r>
            <a:r>
              <a:rPr lang="en-GB" sz="821" dirty="0"/>
              <a:t> provides a safe environment for children who for whatever 	reasons can’t be at home with their family. Can be short-term or 	long-term.</a:t>
            </a:r>
          </a:p>
          <a:p>
            <a:r>
              <a:rPr lang="en-GB" sz="821" b="1" dirty="0"/>
              <a:t>Residential Care – </a:t>
            </a:r>
            <a:r>
              <a:rPr lang="en-GB" sz="821" dirty="0"/>
              <a:t>best for people with complex needs – provides high 	quality care. </a:t>
            </a:r>
          </a:p>
          <a:p>
            <a:r>
              <a:rPr lang="en-GB" sz="821" b="1" dirty="0"/>
              <a:t>Youth Work – </a:t>
            </a:r>
            <a:r>
              <a:rPr lang="en-GB" sz="821" dirty="0"/>
              <a:t>Supports young people between 11-25. Helps with personal 	and social development. </a:t>
            </a:r>
          </a:p>
        </p:txBody>
      </p:sp>
      <p:sp>
        <p:nvSpPr>
          <p:cNvPr id="17" name="TextBox 16">
            <a:extLst>
              <a:ext uri="{FF2B5EF4-FFF2-40B4-BE49-F238E27FC236}">
                <a16:creationId xmlns:a16="http://schemas.microsoft.com/office/drawing/2014/main" id="{26F690E0-725E-4D97-A311-EBE64737B32D}"/>
              </a:ext>
            </a:extLst>
          </p:cNvPr>
          <p:cNvSpPr txBox="1"/>
          <p:nvPr/>
        </p:nvSpPr>
        <p:spPr>
          <a:xfrm>
            <a:off x="1657187" y="5867745"/>
            <a:ext cx="6842427" cy="976549"/>
          </a:xfrm>
          <a:prstGeom prst="rect">
            <a:avLst/>
          </a:prstGeom>
          <a:solidFill>
            <a:srgbClr val="DFFF79"/>
          </a:solidFill>
        </p:spPr>
        <p:txBody>
          <a:bodyPr wrap="square" rtlCol="0">
            <a:spAutoFit/>
          </a:bodyPr>
          <a:lstStyle/>
          <a:p>
            <a:r>
              <a:rPr lang="en-GB" sz="821" b="1" dirty="0"/>
              <a:t>Types of Care.</a:t>
            </a:r>
          </a:p>
          <a:p>
            <a:r>
              <a:rPr lang="en-GB" sz="821" b="1" dirty="0"/>
              <a:t> </a:t>
            </a:r>
          </a:p>
          <a:p>
            <a:r>
              <a:rPr lang="en-GB" sz="821" b="1" dirty="0"/>
              <a:t>Respite – </a:t>
            </a:r>
            <a:r>
              <a:rPr lang="en-GB" sz="821" dirty="0"/>
              <a:t>Short term care which provides relief to families who provide full time care. This can be at home or in a residential care home. </a:t>
            </a:r>
            <a:endParaRPr lang="en-GB" sz="821" b="1" dirty="0"/>
          </a:p>
          <a:p>
            <a:r>
              <a:rPr lang="en-GB" sz="821" b="1" dirty="0"/>
              <a:t>Residential – </a:t>
            </a:r>
            <a:r>
              <a:rPr lang="en-GB" sz="821" dirty="0"/>
              <a:t>Living in a setting instead of your home. Accommodation, Laundry and meals are all provided. Staff are specifically trained to support individuals 24 hours a day. </a:t>
            </a:r>
            <a:endParaRPr lang="en-GB" sz="821" b="1" dirty="0"/>
          </a:p>
          <a:p>
            <a:r>
              <a:rPr lang="en-GB" sz="821" b="1" dirty="0"/>
              <a:t>Domiciliary – </a:t>
            </a:r>
            <a:r>
              <a:rPr lang="en-GB" sz="821" dirty="0"/>
              <a:t>Care workers visiting the home of an individual to support them with daily living e.g. Personal Care. </a:t>
            </a:r>
            <a:endParaRPr lang="en-GB" sz="821" b="1" dirty="0"/>
          </a:p>
          <a:p>
            <a:endParaRPr lang="en-GB" sz="821" b="1" dirty="0"/>
          </a:p>
        </p:txBody>
      </p:sp>
      <p:sp>
        <p:nvSpPr>
          <p:cNvPr id="18" name="TextBox 17">
            <a:extLst>
              <a:ext uri="{FF2B5EF4-FFF2-40B4-BE49-F238E27FC236}">
                <a16:creationId xmlns:a16="http://schemas.microsoft.com/office/drawing/2014/main" id="{DB6714EB-4922-4040-8A82-391CEDB921B5}"/>
              </a:ext>
            </a:extLst>
          </p:cNvPr>
          <p:cNvSpPr txBox="1"/>
          <p:nvPr/>
        </p:nvSpPr>
        <p:spPr>
          <a:xfrm>
            <a:off x="8637394" y="4976467"/>
            <a:ext cx="1980951" cy="1860766"/>
          </a:xfrm>
          <a:prstGeom prst="rect">
            <a:avLst/>
          </a:prstGeom>
          <a:solidFill>
            <a:srgbClr val="FFE1F5"/>
          </a:solidFill>
        </p:spPr>
        <p:txBody>
          <a:bodyPr wrap="square" rtlCol="0">
            <a:spAutoFit/>
          </a:bodyPr>
          <a:lstStyle/>
          <a:p>
            <a:r>
              <a:rPr lang="en-GB" sz="821" b="1" dirty="0"/>
              <a:t>Informal Social Care</a:t>
            </a:r>
          </a:p>
          <a:p>
            <a:endParaRPr lang="en-GB" sz="821" b="1" dirty="0"/>
          </a:p>
          <a:p>
            <a:r>
              <a:rPr lang="en-GB" sz="821" b="1" dirty="0"/>
              <a:t>Informal Carer – </a:t>
            </a:r>
            <a:r>
              <a:rPr lang="en-GB" sz="821" dirty="0"/>
              <a:t>family or friends.</a:t>
            </a:r>
            <a:endParaRPr lang="en-GB" sz="821" b="1" dirty="0"/>
          </a:p>
          <a:p>
            <a:r>
              <a:rPr lang="en-GB" sz="821" b="1" dirty="0"/>
              <a:t>Charities - </a:t>
            </a:r>
            <a:r>
              <a:rPr lang="en-GB" sz="821" dirty="0"/>
              <a:t> Voluntary organisations that 	support individuals and their 	families e.g.. Homestart.</a:t>
            </a:r>
            <a:endParaRPr lang="en-GB" sz="821" b="1" dirty="0"/>
          </a:p>
          <a:p>
            <a:r>
              <a:rPr lang="en-GB" sz="821" b="1" dirty="0"/>
              <a:t>Faith-based groups –</a:t>
            </a:r>
            <a:r>
              <a:rPr lang="en-GB" sz="821" dirty="0"/>
              <a:t> Supporting 	Individuals who share religious or 	Spiritual beliefs e.g. Islamic relief.</a:t>
            </a:r>
            <a:endParaRPr lang="en-GB" sz="821" b="1" dirty="0"/>
          </a:p>
          <a:p>
            <a:r>
              <a:rPr lang="en-GB" sz="821" b="1" dirty="0"/>
              <a:t>Community groups –</a:t>
            </a:r>
            <a:r>
              <a:rPr lang="en-GB" sz="821" dirty="0"/>
              <a:t> Support within the 	community. E.g. Food banks </a:t>
            </a:r>
            <a:endParaRPr lang="en-GB" sz="821" b="1" dirty="0"/>
          </a:p>
        </p:txBody>
      </p:sp>
      <p:pic>
        <p:nvPicPr>
          <p:cNvPr id="16" name="Picture 12" descr="This is Going to Hurt: Secret Diaries of a Junior Doctor: Amazon ...">
            <a:extLst>
              <a:ext uri="{FF2B5EF4-FFF2-40B4-BE49-F238E27FC236}">
                <a16:creationId xmlns:a16="http://schemas.microsoft.com/office/drawing/2014/main" id="{3C1EAD2C-9C8C-4CA7-AC30-4B038DEDC8C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0792" y="648411"/>
            <a:ext cx="416125" cy="639131"/>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4" descr="When Breath Becomes Air: Amazon.co.uk: Kalanithi, Paul: Books">
            <a:extLst>
              <a:ext uri="{FF2B5EF4-FFF2-40B4-BE49-F238E27FC236}">
                <a16:creationId xmlns:a16="http://schemas.microsoft.com/office/drawing/2014/main" id="{3FD831D9-58DD-4780-B89E-2DE354EACDD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81922" y="20566"/>
            <a:ext cx="409187" cy="622774"/>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18" descr="The Fault in Our Stars: Amazon.co.uk: John Green: Books">
            <a:extLst>
              <a:ext uri="{FF2B5EF4-FFF2-40B4-BE49-F238E27FC236}">
                <a16:creationId xmlns:a16="http://schemas.microsoft.com/office/drawing/2014/main" id="{40541C2F-626E-490A-B9D3-BAB33504DD4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608701" y="6778"/>
            <a:ext cx="421579" cy="641633"/>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24" descr="The Language of Kindness: A Nurse's Story eBook: Watson, Christie ...">
            <a:extLst>
              <a:ext uri="{FF2B5EF4-FFF2-40B4-BE49-F238E27FC236}">
                <a16:creationId xmlns:a16="http://schemas.microsoft.com/office/drawing/2014/main" id="{6EE25DB2-AE6E-4AEA-9614-32B7F14E644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052882" y="12699"/>
            <a:ext cx="409125" cy="630640"/>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6" descr="I Am Malala: The Girl Who Stood Up for Education and Was Shot by ...">
            <a:extLst>
              <a:ext uri="{FF2B5EF4-FFF2-40B4-BE49-F238E27FC236}">
                <a16:creationId xmlns:a16="http://schemas.microsoft.com/office/drawing/2014/main" id="{0E05744E-F0E1-40A1-9D3C-5198BC07B6F3}"/>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053168" y="664961"/>
            <a:ext cx="419662" cy="63064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DD328898-04A1-4CC7-92D3-6C77197D6748}"/>
              </a:ext>
            </a:extLst>
          </p:cNvPr>
          <p:cNvSpPr txBox="1"/>
          <p:nvPr/>
        </p:nvSpPr>
        <p:spPr>
          <a:xfrm>
            <a:off x="7205636" y="210836"/>
            <a:ext cx="1129694" cy="246221"/>
          </a:xfrm>
          <a:prstGeom prst="rect">
            <a:avLst/>
          </a:prstGeom>
          <a:noFill/>
        </p:spPr>
        <p:txBody>
          <a:bodyPr wrap="square" rtlCol="0">
            <a:spAutoFit/>
          </a:bodyPr>
          <a:lstStyle/>
          <a:p>
            <a:r>
              <a:rPr lang="en-GB" sz="1000" dirty="0"/>
              <a:t>Challenging texts</a:t>
            </a:r>
          </a:p>
        </p:txBody>
      </p:sp>
      <p:pic>
        <p:nvPicPr>
          <p:cNvPr id="23" name="Picture 22">
            <a:extLst>
              <a:ext uri="{FF2B5EF4-FFF2-40B4-BE49-F238E27FC236}">
                <a16:creationId xmlns:a16="http://schemas.microsoft.com/office/drawing/2014/main" id="{544BD9BA-5EDA-428E-893F-6476D05C6AD0}"/>
              </a:ext>
            </a:extLst>
          </p:cNvPr>
          <p:cNvPicPr>
            <a:picLocks noChangeAspect="1"/>
          </p:cNvPicPr>
          <p:nvPr/>
        </p:nvPicPr>
        <p:blipFill>
          <a:blip r:embed="rId8"/>
          <a:stretch>
            <a:fillRect/>
          </a:stretch>
        </p:blipFill>
        <p:spPr>
          <a:xfrm>
            <a:off x="201600" y="431523"/>
            <a:ext cx="1298561" cy="1140051"/>
          </a:xfrm>
          <a:prstGeom prst="rect">
            <a:avLst/>
          </a:prstGeom>
        </p:spPr>
      </p:pic>
      <p:sp>
        <p:nvSpPr>
          <p:cNvPr id="24" name="TextBox 23">
            <a:extLst>
              <a:ext uri="{FF2B5EF4-FFF2-40B4-BE49-F238E27FC236}">
                <a16:creationId xmlns:a16="http://schemas.microsoft.com/office/drawing/2014/main" id="{80B11824-43FA-41D2-BFFD-AA0009613F87}"/>
              </a:ext>
            </a:extLst>
          </p:cNvPr>
          <p:cNvSpPr txBox="1"/>
          <p:nvPr/>
        </p:nvSpPr>
        <p:spPr>
          <a:xfrm>
            <a:off x="264397" y="539883"/>
            <a:ext cx="1249472" cy="923330"/>
          </a:xfrm>
          <a:prstGeom prst="rect">
            <a:avLst/>
          </a:prstGeom>
          <a:noFill/>
        </p:spPr>
        <p:txBody>
          <a:bodyPr wrap="square" rtlCol="0">
            <a:spAutoFit/>
          </a:bodyPr>
          <a:lstStyle/>
          <a:p>
            <a:r>
              <a:rPr lang="en-GB" dirty="0"/>
              <a:t>Use your knowledge Organisers</a:t>
            </a:r>
          </a:p>
        </p:txBody>
      </p:sp>
    </p:spTree>
    <p:extLst>
      <p:ext uri="{BB962C8B-B14F-4D97-AF65-F5344CB8AC3E}">
        <p14:creationId xmlns:p14="http://schemas.microsoft.com/office/powerpoint/2010/main" val="2893064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0B0286BC-254E-4129-BA5E-DAAFB9B2F80A}"/>
              </a:ext>
            </a:extLst>
          </p:cNvPr>
          <p:cNvSpPr txBox="1"/>
          <p:nvPr/>
        </p:nvSpPr>
        <p:spPr>
          <a:xfrm>
            <a:off x="1565232" y="72808"/>
            <a:ext cx="5739251" cy="312265"/>
          </a:xfrm>
          <a:prstGeom prst="rect">
            <a:avLst/>
          </a:prstGeom>
          <a:noFill/>
        </p:spPr>
        <p:txBody>
          <a:bodyPr wrap="square" rtlCol="0">
            <a:spAutoFit/>
          </a:bodyPr>
          <a:lstStyle/>
          <a:p>
            <a:r>
              <a:rPr lang="en-GB" sz="1429" dirty="0">
                <a:latin typeface="Modern Love Caps" panose="04070805081001020A01" pitchFamily="82" charset="0"/>
              </a:rPr>
              <a:t>Component 2: Health and Social Care Services and Values Knowledge Organiser</a:t>
            </a:r>
          </a:p>
        </p:txBody>
      </p:sp>
      <p:sp>
        <p:nvSpPr>
          <p:cNvPr id="5" name="TextBox 4">
            <a:extLst>
              <a:ext uri="{FF2B5EF4-FFF2-40B4-BE49-F238E27FC236}">
                <a16:creationId xmlns:a16="http://schemas.microsoft.com/office/drawing/2014/main" id="{4842099D-E005-4052-946C-2FFBCD9FFF85}"/>
              </a:ext>
            </a:extLst>
          </p:cNvPr>
          <p:cNvSpPr txBox="1"/>
          <p:nvPr/>
        </p:nvSpPr>
        <p:spPr>
          <a:xfrm>
            <a:off x="1657186" y="406663"/>
            <a:ext cx="3528616" cy="751809"/>
          </a:xfrm>
          <a:prstGeom prst="rect">
            <a:avLst/>
          </a:prstGeom>
          <a:solidFill>
            <a:srgbClr val="FFFFCC"/>
          </a:solidFill>
        </p:spPr>
        <p:txBody>
          <a:bodyPr wrap="square" rtlCol="0">
            <a:spAutoFit/>
          </a:bodyPr>
          <a:lstStyle/>
          <a:p>
            <a:r>
              <a:rPr lang="en-GB" sz="857" b="1" u="sng" dirty="0">
                <a:latin typeface="Modern Love Caps" panose="04070805081001020A01" pitchFamily="82" charset="0"/>
              </a:rPr>
              <a:t>Topic Content: </a:t>
            </a:r>
          </a:p>
          <a:p>
            <a:pPr marL="122467" indent="-122467">
              <a:buFont typeface="Arial" panose="020B0604020202020204" pitchFamily="34" charset="0"/>
              <a:buChar char="•"/>
            </a:pPr>
            <a:r>
              <a:rPr lang="en-GB" sz="857" dirty="0"/>
              <a:t>You will learn a range of health and social care services, any barriers individuals face accessing them and how they can be overcome.</a:t>
            </a:r>
          </a:p>
          <a:p>
            <a:pPr marL="122467" indent="-122467">
              <a:buFont typeface="Arial" panose="020B0604020202020204" pitchFamily="34" charset="0"/>
              <a:buChar char="•"/>
            </a:pPr>
            <a:r>
              <a:rPr lang="en-GB" sz="857" dirty="0"/>
              <a:t>You will learn about the skills, attributes and values required to give care.</a:t>
            </a:r>
          </a:p>
        </p:txBody>
      </p:sp>
      <p:sp>
        <p:nvSpPr>
          <p:cNvPr id="2" name="Rectangle: Rounded Corners 1">
            <a:extLst>
              <a:ext uri="{FF2B5EF4-FFF2-40B4-BE49-F238E27FC236}">
                <a16:creationId xmlns:a16="http://schemas.microsoft.com/office/drawing/2014/main" id="{B1E8C353-5AC5-45F3-A755-EBB790595A4B}"/>
              </a:ext>
            </a:extLst>
          </p:cNvPr>
          <p:cNvSpPr/>
          <p:nvPr/>
        </p:nvSpPr>
        <p:spPr>
          <a:xfrm>
            <a:off x="5185801" y="412251"/>
            <a:ext cx="3451593" cy="678264"/>
          </a:xfrm>
          <a:prstGeom prst="roundRect">
            <a:avLst/>
          </a:prstGeom>
          <a:solidFill>
            <a:srgbClr val="FFE7FF"/>
          </a:solidFill>
          <a:ln>
            <a:solidFill>
              <a:srgbClr val="FFE7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857" dirty="0">
                <a:solidFill>
                  <a:schemeClr val="tx1">
                    <a:lumMod val="75000"/>
                    <a:lumOff val="25000"/>
                  </a:schemeClr>
                </a:solidFill>
                <a:latin typeface="Modern Love Caps" panose="04070805081001020A01" pitchFamily="82" charset="0"/>
              </a:rPr>
              <a:t>Learning Objectives</a:t>
            </a:r>
          </a:p>
          <a:p>
            <a:r>
              <a:rPr lang="en-GB" sz="857" dirty="0">
                <a:solidFill>
                  <a:schemeClr val="tx1">
                    <a:lumMod val="75000"/>
                    <a:lumOff val="25000"/>
                  </a:schemeClr>
                </a:solidFill>
              </a:rPr>
              <a:t>A – Understand the different types of health and social care services and barriers to accessing them.</a:t>
            </a:r>
          </a:p>
          <a:p>
            <a:r>
              <a:rPr lang="en-GB" sz="857" dirty="0">
                <a:solidFill>
                  <a:schemeClr val="tx1">
                    <a:lumMod val="75000"/>
                    <a:lumOff val="25000"/>
                  </a:schemeClr>
                </a:solidFill>
              </a:rPr>
              <a:t>B – Understanding the skills, attributes and values required to give care. </a:t>
            </a:r>
          </a:p>
        </p:txBody>
      </p:sp>
      <p:pic>
        <p:nvPicPr>
          <p:cNvPr id="7" name="Picture 6">
            <a:extLst>
              <a:ext uri="{FF2B5EF4-FFF2-40B4-BE49-F238E27FC236}">
                <a16:creationId xmlns:a16="http://schemas.microsoft.com/office/drawing/2014/main" id="{5308CDC6-AA6C-428D-8F27-130C291EEBF1}"/>
              </a:ext>
            </a:extLst>
          </p:cNvPr>
          <p:cNvPicPr>
            <a:picLocks noChangeAspect="1"/>
          </p:cNvPicPr>
          <p:nvPr/>
        </p:nvPicPr>
        <p:blipFill>
          <a:blip r:embed="rId4"/>
          <a:stretch>
            <a:fillRect/>
          </a:stretch>
        </p:blipFill>
        <p:spPr>
          <a:xfrm>
            <a:off x="9465427" y="-16876"/>
            <a:ext cx="1202574" cy="1202574"/>
          </a:xfrm>
          <a:prstGeom prst="rect">
            <a:avLst/>
          </a:prstGeom>
        </p:spPr>
      </p:pic>
      <p:sp>
        <p:nvSpPr>
          <p:cNvPr id="8" name="TextBox 7">
            <a:extLst>
              <a:ext uri="{FF2B5EF4-FFF2-40B4-BE49-F238E27FC236}">
                <a16:creationId xmlns:a16="http://schemas.microsoft.com/office/drawing/2014/main" id="{33602EEA-E933-4ADE-B996-7091E1FFBC06}"/>
              </a:ext>
            </a:extLst>
          </p:cNvPr>
          <p:cNvSpPr txBox="1"/>
          <p:nvPr/>
        </p:nvSpPr>
        <p:spPr>
          <a:xfrm>
            <a:off x="8177716" y="34427"/>
            <a:ext cx="1287711" cy="356123"/>
          </a:xfrm>
          <a:prstGeom prst="rect">
            <a:avLst/>
          </a:prstGeom>
          <a:noFill/>
        </p:spPr>
        <p:txBody>
          <a:bodyPr wrap="square" rtlCol="0">
            <a:spAutoFit/>
          </a:bodyPr>
          <a:lstStyle/>
          <a:p>
            <a:r>
              <a:rPr lang="en-GB" sz="857" dirty="0"/>
              <a:t>Scan the QR code for the specification document</a:t>
            </a:r>
          </a:p>
        </p:txBody>
      </p:sp>
      <p:sp>
        <p:nvSpPr>
          <p:cNvPr id="9" name="TextBox 8">
            <a:extLst>
              <a:ext uri="{FF2B5EF4-FFF2-40B4-BE49-F238E27FC236}">
                <a16:creationId xmlns:a16="http://schemas.microsoft.com/office/drawing/2014/main" id="{4A5C48DE-8641-4545-AC9D-0CFAD7234BC3}"/>
              </a:ext>
            </a:extLst>
          </p:cNvPr>
          <p:cNvSpPr txBox="1"/>
          <p:nvPr/>
        </p:nvSpPr>
        <p:spPr>
          <a:xfrm>
            <a:off x="1657186" y="1057471"/>
            <a:ext cx="3451593" cy="850233"/>
          </a:xfrm>
          <a:prstGeom prst="rect">
            <a:avLst/>
          </a:prstGeom>
          <a:noFill/>
        </p:spPr>
        <p:txBody>
          <a:bodyPr wrap="square" rtlCol="0">
            <a:spAutoFit/>
          </a:bodyPr>
          <a:lstStyle/>
          <a:p>
            <a:r>
              <a:rPr lang="en-GB" sz="821" i="1" u="sng" dirty="0"/>
              <a:t>LAA – </a:t>
            </a:r>
            <a:r>
              <a:rPr lang="en-GB" sz="821" i="1" u="sng" dirty="0">
                <a:solidFill>
                  <a:schemeClr val="tx1">
                    <a:lumMod val="75000"/>
                    <a:lumOff val="25000"/>
                  </a:schemeClr>
                </a:solidFill>
              </a:rPr>
              <a:t>Understand the different types of health and social care services and barriers to accessing them.</a:t>
            </a:r>
          </a:p>
          <a:p>
            <a:endParaRPr lang="en-GB" sz="821" i="1" u="sng" dirty="0">
              <a:solidFill>
                <a:schemeClr val="tx1">
                  <a:lumMod val="75000"/>
                  <a:lumOff val="25000"/>
                </a:schemeClr>
              </a:solidFill>
            </a:endParaRPr>
          </a:p>
          <a:p>
            <a:r>
              <a:rPr lang="en-GB" sz="821" b="1" dirty="0">
                <a:solidFill>
                  <a:schemeClr val="tx1">
                    <a:lumMod val="75000"/>
                    <a:lumOff val="25000"/>
                  </a:schemeClr>
                </a:solidFill>
              </a:rPr>
              <a:t>Barriers – stop people being able to access a service. Meaning people miss appointments, treatments and support. </a:t>
            </a:r>
          </a:p>
          <a:p>
            <a:endParaRPr lang="en-GB" sz="821" dirty="0"/>
          </a:p>
        </p:txBody>
      </p:sp>
      <p:graphicFrame>
        <p:nvGraphicFramePr>
          <p:cNvPr id="3" name="Table 2">
            <a:extLst>
              <a:ext uri="{FF2B5EF4-FFF2-40B4-BE49-F238E27FC236}">
                <a16:creationId xmlns:a16="http://schemas.microsoft.com/office/drawing/2014/main" id="{F186CDD4-392E-4D46-AA13-375C1D73BC2D}"/>
              </a:ext>
            </a:extLst>
          </p:cNvPr>
          <p:cNvGraphicFramePr>
            <a:graphicFrameLocks noGrp="1"/>
          </p:cNvGraphicFramePr>
          <p:nvPr>
            <p:extLst/>
          </p:nvPr>
        </p:nvGraphicFramePr>
        <p:xfrm>
          <a:off x="1693729" y="1865083"/>
          <a:ext cx="5464847" cy="4830462"/>
        </p:xfrm>
        <a:graphic>
          <a:graphicData uri="http://schemas.openxmlformats.org/drawingml/2006/table">
            <a:tbl>
              <a:tblPr firstRow="1" bandRow="1">
                <a:tableStyleId>{69CF1AB2-1976-4502-BF36-3FF5EA218861}</a:tableStyleId>
              </a:tblPr>
              <a:tblGrid>
                <a:gridCol w="2658884">
                  <a:extLst>
                    <a:ext uri="{9D8B030D-6E8A-4147-A177-3AD203B41FA5}">
                      <a16:colId xmlns:a16="http://schemas.microsoft.com/office/drawing/2014/main" val="3050072356"/>
                    </a:ext>
                  </a:extLst>
                </a:gridCol>
                <a:gridCol w="2805963">
                  <a:extLst>
                    <a:ext uri="{9D8B030D-6E8A-4147-A177-3AD203B41FA5}">
                      <a16:colId xmlns:a16="http://schemas.microsoft.com/office/drawing/2014/main" val="1053009057"/>
                    </a:ext>
                  </a:extLst>
                </a:gridCol>
              </a:tblGrid>
              <a:tr h="253440">
                <a:tc>
                  <a:txBody>
                    <a:bodyPr/>
                    <a:lstStyle/>
                    <a:p>
                      <a:r>
                        <a:rPr lang="en-GB" sz="900" dirty="0"/>
                        <a:t>Barriers to accessing Services</a:t>
                      </a:r>
                      <a:endParaRPr lang="en-GB" sz="900" dirty="0">
                        <a:solidFill>
                          <a:schemeClr val="tx1">
                            <a:lumMod val="75000"/>
                            <a:lumOff val="25000"/>
                          </a:schemeClr>
                        </a:solidFill>
                      </a:endParaRPr>
                    </a:p>
                  </a:txBody>
                  <a:tcPr marL="65314" marR="65314" marT="32657" marB="32657"/>
                </a:tc>
                <a:tc>
                  <a:txBody>
                    <a:bodyPr/>
                    <a:lstStyle/>
                    <a:p>
                      <a:r>
                        <a:rPr lang="en-GB" sz="900" dirty="0"/>
                        <a:t>Overcoming Barriers</a:t>
                      </a:r>
                      <a:endParaRPr lang="en-GB" sz="900" dirty="0">
                        <a:solidFill>
                          <a:schemeClr val="tx1">
                            <a:lumMod val="75000"/>
                            <a:lumOff val="25000"/>
                          </a:schemeClr>
                        </a:solidFill>
                      </a:endParaRPr>
                    </a:p>
                  </a:txBody>
                  <a:tcPr marL="65314" marR="65314" marT="32657" marB="32657"/>
                </a:tc>
                <a:extLst>
                  <a:ext uri="{0D108BD9-81ED-4DB2-BD59-A6C34878D82A}">
                    <a16:rowId xmlns:a16="http://schemas.microsoft.com/office/drawing/2014/main" val="1180188789"/>
                  </a:ext>
                </a:extLst>
              </a:tr>
              <a:tr h="457200">
                <a:tc>
                  <a:txBody>
                    <a:bodyPr/>
                    <a:lstStyle/>
                    <a:p>
                      <a:r>
                        <a:rPr lang="en-GB" sz="900" dirty="0"/>
                        <a:t>Physical – something that stops someone physically accessing the service they need. E.g. Stairs into a GP surgery</a:t>
                      </a:r>
                    </a:p>
                  </a:txBody>
                  <a:tcPr marL="65314" marR="65314" marT="32657" marB="32657"/>
                </a:tc>
                <a:tc>
                  <a:txBody>
                    <a:bodyPr/>
                    <a:lstStyle/>
                    <a:p>
                      <a:r>
                        <a:rPr lang="en-GB" sz="900" dirty="0"/>
                        <a:t>Special adaptations which enable someone to access the service they need e.g. wider corridors to allow wheelchair access.</a:t>
                      </a:r>
                    </a:p>
                  </a:txBody>
                  <a:tcPr marL="65314" marR="65314" marT="32657" marB="32657"/>
                </a:tc>
                <a:extLst>
                  <a:ext uri="{0D108BD9-81ED-4DB2-BD59-A6C34878D82A}">
                    <a16:rowId xmlns:a16="http://schemas.microsoft.com/office/drawing/2014/main" val="2496272912"/>
                  </a:ext>
                </a:extLst>
              </a:tr>
              <a:tr h="760320">
                <a:tc>
                  <a:txBody>
                    <a:bodyPr/>
                    <a:lstStyle/>
                    <a:p>
                      <a:r>
                        <a:rPr lang="en-GB" sz="900" dirty="0"/>
                        <a:t>Sensory Barriers – something which reduces a persons’ ability to access a service due to a sensory impairment. E.g. not being able to hear what is happening around you due to a deterioration in hearing. </a:t>
                      </a:r>
                    </a:p>
                  </a:txBody>
                  <a:tcPr marL="65314" marR="65314" marT="32657" marB="32657"/>
                </a:tc>
                <a:tc>
                  <a:txBody>
                    <a:bodyPr/>
                    <a:lstStyle/>
                    <a:p>
                      <a:r>
                        <a:rPr lang="en-GB" sz="900" dirty="0"/>
                        <a:t>Adaptions put in place to support sensory barriers e.g. large print for sight impairments. </a:t>
                      </a:r>
                    </a:p>
                  </a:txBody>
                  <a:tcPr marL="65314" marR="65314" marT="32657" marB="32657"/>
                </a:tc>
                <a:extLst>
                  <a:ext uri="{0D108BD9-81ED-4DB2-BD59-A6C34878D82A}">
                    <a16:rowId xmlns:a16="http://schemas.microsoft.com/office/drawing/2014/main" val="2847244208"/>
                  </a:ext>
                </a:extLst>
              </a:tr>
              <a:tr h="760320">
                <a:tc>
                  <a:txBody>
                    <a:bodyPr/>
                    <a:lstStyle/>
                    <a:p>
                      <a:r>
                        <a:rPr lang="en-GB" sz="900" dirty="0"/>
                        <a:t>Cultural barriers – something which reduced a persons’ ability to access a service due to cultural beliefs, practices and needs. E.g. worrying they will be judged or not taken seriously because of their beliefs.</a:t>
                      </a:r>
                    </a:p>
                  </a:txBody>
                  <a:tcPr marL="65314" marR="65314" marT="32657" marB="32657"/>
                </a:tc>
                <a:tc>
                  <a:txBody>
                    <a:bodyPr/>
                    <a:lstStyle/>
                    <a:p>
                      <a:r>
                        <a:rPr lang="en-GB" sz="900" dirty="0"/>
                        <a:t>Proper training and collaborative approaches to understand cultures and beliefs to ensure that a persons’ wishes/needs are fulfilled e.g. enabling a Muslim to pray regularly during the day in a quiet and private setting in a hospital. </a:t>
                      </a:r>
                    </a:p>
                  </a:txBody>
                  <a:tcPr marL="65314" marR="65314" marT="32657" marB="32657"/>
                </a:tc>
                <a:extLst>
                  <a:ext uri="{0D108BD9-81ED-4DB2-BD59-A6C34878D82A}">
                    <a16:rowId xmlns:a16="http://schemas.microsoft.com/office/drawing/2014/main" val="1005169474"/>
                  </a:ext>
                </a:extLst>
              </a:tr>
              <a:tr h="591360">
                <a:tc>
                  <a:txBody>
                    <a:bodyPr/>
                    <a:lstStyle/>
                    <a:p>
                      <a:r>
                        <a:rPr lang="en-GB" sz="900" dirty="0"/>
                        <a:t>Language Barriers – something which reduces a person’s ability to access a service due to not understanding the words or language used. E.g. having English not as a first language.</a:t>
                      </a:r>
                    </a:p>
                  </a:txBody>
                  <a:tcPr marL="65314" marR="65314" marT="32657" marB="32657"/>
                </a:tc>
                <a:tc>
                  <a:txBody>
                    <a:bodyPr/>
                    <a:lstStyle/>
                    <a:p>
                      <a:r>
                        <a:rPr lang="en-GB" sz="900" dirty="0"/>
                        <a:t>Having adapted leaflets, translators etc to enable someone to access the information they need. </a:t>
                      </a:r>
                    </a:p>
                  </a:txBody>
                  <a:tcPr marL="65314" marR="65314" marT="32657" marB="32657"/>
                </a:tc>
                <a:extLst>
                  <a:ext uri="{0D108BD9-81ED-4DB2-BD59-A6C34878D82A}">
                    <a16:rowId xmlns:a16="http://schemas.microsoft.com/office/drawing/2014/main" val="2900521752"/>
                  </a:ext>
                </a:extLst>
              </a:tr>
              <a:tr h="591360">
                <a:tc>
                  <a:txBody>
                    <a:bodyPr/>
                    <a:lstStyle/>
                    <a:p>
                      <a:r>
                        <a:rPr lang="en-GB" sz="900" dirty="0"/>
                        <a:t>Geographical Barriers – Being unable to access a service due to location e.g. poor public transport in a village making it difficult to get to the local GP surgery. </a:t>
                      </a:r>
                    </a:p>
                  </a:txBody>
                  <a:tcPr marL="65314" marR="65314" marT="32657" marB="32657"/>
                </a:tc>
                <a:tc>
                  <a:txBody>
                    <a:bodyPr/>
                    <a:lstStyle/>
                    <a:p>
                      <a:r>
                        <a:rPr lang="en-GB" sz="900" dirty="0"/>
                        <a:t>Providing serviced which allow someone to access the service e.g. Phone Consultations with GP. Home visits. </a:t>
                      </a:r>
                    </a:p>
                  </a:txBody>
                  <a:tcPr marL="65314" marR="65314" marT="32657" marB="32657"/>
                </a:tc>
                <a:extLst>
                  <a:ext uri="{0D108BD9-81ED-4DB2-BD59-A6C34878D82A}">
                    <a16:rowId xmlns:a16="http://schemas.microsoft.com/office/drawing/2014/main" val="1031171896"/>
                  </a:ext>
                </a:extLst>
              </a:tr>
              <a:tr h="760320">
                <a:tc>
                  <a:txBody>
                    <a:bodyPr/>
                    <a:lstStyle/>
                    <a:p>
                      <a:r>
                        <a:rPr lang="en-GB" sz="900" dirty="0"/>
                        <a:t>Learning disabilities – being unable to fully understand complex information and make an informed decision without support.</a:t>
                      </a:r>
                    </a:p>
                  </a:txBody>
                  <a:tcPr marL="65314" marR="65314" marT="32657" marB="32657"/>
                </a:tc>
                <a:tc>
                  <a:txBody>
                    <a:bodyPr/>
                    <a:lstStyle/>
                    <a:p>
                      <a:r>
                        <a:rPr lang="en-GB" sz="900" dirty="0"/>
                        <a:t>Ensuring that adequate support is given to ensure that someone with a learning disability is supported to ensure that they are able to fully understand/make decisions e.g. Communication cards to help someone express emotions and preferences</a:t>
                      </a:r>
                    </a:p>
                  </a:txBody>
                  <a:tcPr marL="65314" marR="65314" marT="32657" marB="32657"/>
                </a:tc>
                <a:extLst>
                  <a:ext uri="{0D108BD9-81ED-4DB2-BD59-A6C34878D82A}">
                    <a16:rowId xmlns:a16="http://schemas.microsoft.com/office/drawing/2014/main" val="1472218850"/>
                  </a:ext>
                </a:extLst>
              </a:tr>
              <a:tr h="591360">
                <a:tc>
                  <a:txBody>
                    <a:bodyPr/>
                    <a:lstStyle/>
                    <a:p>
                      <a:r>
                        <a:rPr lang="en-GB" sz="900" dirty="0"/>
                        <a:t>Financial Barriers – Being unable to access a service due to money. E.g. not being able to afford care/therapies that will aid their condition.</a:t>
                      </a:r>
                    </a:p>
                  </a:txBody>
                  <a:tcPr marL="65314" marR="65314" marT="32657" marB="32657"/>
                </a:tc>
                <a:tc>
                  <a:txBody>
                    <a:bodyPr/>
                    <a:lstStyle/>
                    <a:p>
                      <a:r>
                        <a:rPr lang="en-GB" sz="900" dirty="0"/>
                        <a:t>Some charities and Local Authority provision can be put in place/claimed to help assist with reducing the financial burden that can be created.</a:t>
                      </a:r>
                    </a:p>
                  </a:txBody>
                  <a:tcPr marL="65314" marR="65314" marT="32657" marB="32657"/>
                </a:tc>
                <a:extLst>
                  <a:ext uri="{0D108BD9-81ED-4DB2-BD59-A6C34878D82A}">
                    <a16:rowId xmlns:a16="http://schemas.microsoft.com/office/drawing/2014/main" val="51111584"/>
                  </a:ext>
                </a:extLst>
              </a:tr>
            </a:tbl>
          </a:graphicData>
        </a:graphic>
      </p:graphicFrame>
      <p:sp>
        <p:nvSpPr>
          <p:cNvPr id="10" name="TextBox 9">
            <a:extLst>
              <a:ext uri="{FF2B5EF4-FFF2-40B4-BE49-F238E27FC236}">
                <a16:creationId xmlns:a16="http://schemas.microsoft.com/office/drawing/2014/main" id="{DB831A4A-966B-498D-A399-51A53F45BF1A}"/>
              </a:ext>
            </a:extLst>
          </p:cNvPr>
          <p:cNvSpPr txBox="1"/>
          <p:nvPr/>
        </p:nvSpPr>
        <p:spPr>
          <a:xfrm>
            <a:off x="7304484" y="1231324"/>
            <a:ext cx="3186728" cy="2054024"/>
          </a:xfrm>
          <a:prstGeom prst="rect">
            <a:avLst/>
          </a:prstGeom>
          <a:solidFill>
            <a:srgbClr val="D1FFF3"/>
          </a:solidFill>
          <a:ln>
            <a:solidFill>
              <a:srgbClr val="D1FFF3"/>
            </a:solidFill>
          </a:ln>
        </p:spPr>
        <p:txBody>
          <a:bodyPr wrap="square" rtlCol="0">
            <a:spAutoFit/>
          </a:bodyPr>
          <a:lstStyle/>
          <a:p>
            <a:r>
              <a:rPr lang="en-GB" sz="821" i="1" dirty="0"/>
              <a:t>LAB - </a:t>
            </a:r>
            <a:r>
              <a:rPr lang="en-GB" sz="821" i="1" dirty="0">
                <a:solidFill>
                  <a:schemeClr val="tx1">
                    <a:lumMod val="75000"/>
                    <a:lumOff val="25000"/>
                  </a:schemeClr>
                </a:solidFill>
              </a:rPr>
              <a:t>Understanding the skills, attributes and values required to give care.</a:t>
            </a:r>
            <a:r>
              <a:rPr lang="en-GB" sz="821" i="1" dirty="0"/>
              <a:t> </a:t>
            </a:r>
          </a:p>
          <a:p>
            <a:endParaRPr lang="en-GB" sz="821" i="1" dirty="0"/>
          </a:p>
          <a:p>
            <a:r>
              <a:rPr lang="en-GB" sz="857" b="1" dirty="0"/>
              <a:t>Skills and Attributes in Health and Social Care</a:t>
            </a:r>
          </a:p>
          <a:p>
            <a:endParaRPr lang="en-GB" sz="857" b="1" dirty="0"/>
          </a:p>
          <a:p>
            <a:pPr marL="122467" indent="-122467">
              <a:buFont typeface="Wingdings" panose="05000000000000000000" pitchFamily="2" charset="2"/>
              <a:buChar char="ü"/>
            </a:pPr>
            <a:r>
              <a:rPr lang="en-GB" sz="857" b="1" dirty="0"/>
              <a:t>Problem Solving</a:t>
            </a:r>
          </a:p>
          <a:p>
            <a:pPr marL="122467" indent="-122467">
              <a:buFont typeface="Wingdings" panose="05000000000000000000" pitchFamily="2" charset="2"/>
              <a:buChar char="ü"/>
            </a:pPr>
            <a:r>
              <a:rPr lang="en-GB" sz="857" b="1" dirty="0"/>
              <a:t>Observation</a:t>
            </a:r>
          </a:p>
          <a:p>
            <a:pPr marL="122467" indent="-122467">
              <a:buFont typeface="Wingdings" panose="05000000000000000000" pitchFamily="2" charset="2"/>
              <a:buChar char="ü"/>
            </a:pPr>
            <a:r>
              <a:rPr lang="en-GB" sz="857" b="1" dirty="0"/>
              <a:t>Dealing with difficult situations</a:t>
            </a:r>
          </a:p>
          <a:p>
            <a:pPr marL="122467" indent="-122467">
              <a:buFont typeface="Wingdings" panose="05000000000000000000" pitchFamily="2" charset="2"/>
              <a:buChar char="ü"/>
            </a:pPr>
            <a:r>
              <a:rPr lang="en-GB" sz="857" b="1" dirty="0"/>
              <a:t>Organisation</a:t>
            </a:r>
          </a:p>
          <a:p>
            <a:pPr marL="122467" indent="-122467">
              <a:buFont typeface="Wingdings" panose="05000000000000000000" pitchFamily="2" charset="2"/>
              <a:buChar char="ü"/>
            </a:pPr>
            <a:r>
              <a:rPr lang="en-GB" sz="857" b="1" dirty="0"/>
              <a:t>Empathy</a:t>
            </a:r>
          </a:p>
          <a:p>
            <a:pPr marL="122467" indent="-122467">
              <a:buFont typeface="Wingdings" panose="05000000000000000000" pitchFamily="2" charset="2"/>
              <a:buChar char="ü"/>
            </a:pPr>
            <a:r>
              <a:rPr lang="en-GB" sz="857" b="1" dirty="0"/>
              <a:t>Patience</a:t>
            </a:r>
          </a:p>
          <a:p>
            <a:pPr marL="122467" indent="-122467">
              <a:buFont typeface="Wingdings" panose="05000000000000000000" pitchFamily="2" charset="2"/>
              <a:buChar char="ü"/>
            </a:pPr>
            <a:r>
              <a:rPr lang="en-GB" sz="857" b="1" dirty="0"/>
              <a:t>Trustworthiness</a:t>
            </a:r>
          </a:p>
          <a:p>
            <a:pPr marL="122467" indent="-122467">
              <a:buFont typeface="Wingdings" panose="05000000000000000000" pitchFamily="2" charset="2"/>
              <a:buChar char="ü"/>
            </a:pPr>
            <a:r>
              <a:rPr lang="en-GB" sz="857" b="1" dirty="0"/>
              <a:t>Honesty</a:t>
            </a:r>
          </a:p>
          <a:p>
            <a:endParaRPr lang="en-GB" sz="857" b="1" dirty="0"/>
          </a:p>
          <a:p>
            <a:r>
              <a:rPr lang="en-GB" sz="857" b="1" dirty="0"/>
              <a:t>Values in Health and Social Care </a:t>
            </a:r>
          </a:p>
        </p:txBody>
      </p:sp>
      <p:pic>
        <p:nvPicPr>
          <p:cNvPr id="20" name="Picture 19">
            <a:extLst>
              <a:ext uri="{FF2B5EF4-FFF2-40B4-BE49-F238E27FC236}">
                <a16:creationId xmlns:a16="http://schemas.microsoft.com/office/drawing/2014/main" id="{D7F5F3D6-2782-4F8B-9826-2E72B058A33C}"/>
              </a:ext>
            </a:extLst>
          </p:cNvPr>
          <p:cNvPicPr>
            <a:picLocks noChangeAspect="1"/>
          </p:cNvPicPr>
          <p:nvPr/>
        </p:nvPicPr>
        <p:blipFill rotWithShape="1">
          <a:blip r:embed="rId5"/>
          <a:srcRect l="51386" t="34885" r="4585" b="34032"/>
          <a:stretch/>
        </p:blipFill>
        <p:spPr>
          <a:xfrm>
            <a:off x="7291798" y="3259352"/>
            <a:ext cx="3330455" cy="1322505"/>
          </a:xfrm>
          <a:prstGeom prst="rect">
            <a:avLst/>
          </a:prstGeom>
          <a:solidFill>
            <a:srgbClr val="D1FFF3"/>
          </a:solidFill>
          <a:ln w="38100">
            <a:solidFill>
              <a:srgbClr val="D1FFF3"/>
            </a:solidFill>
          </a:ln>
        </p:spPr>
      </p:pic>
      <p:sp>
        <p:nvSpPr>
          <p:cNvPr id="21" name="TextBox 20">
            <a:extLst>
              <a:ext uri="{FF2B5EF4-FFF2-40B4-BE49-F238E27FC236}">
                <a16:creationId xmlns:a16="http://schemas.microsoft.com/office/drawing/2014/main" id="{FA29DF72-DEB9-469A-92E7-E9B8303DA4BE}"/>
              </a:ext>
            </a:extLst>
          </p:cNvPr>
          <p:cNvSpPr txBox="1"/>
          <p:nvPr/>
        </p:nvSpPr>
        <p:spPr>
          <a:xfrm>
            <a:off x="7195120" y="4670371"/>
            <a:ext cx="1576030" cy="1938864"/>
          </a:xfrm>
          <a:prstGeom prst="rect">
            <a:avLst/>
          </a:prstGeom>
          <a:solidFill>
            <a:srgbClr val="DFFF79"/>
          </a:solidFill>
        </p:spPr>
        <p:txBody>
          <a:bodyPr wrap="square" rtlCol="0">
            <a:spAutoFit/>
          </a:bodyPr>
          <a:lstStyle/>
          <a:p>
            <a:r>
              <a:rPr lang="en-GB" sz="857" dirty="0"/>
              <a:t>Obstacles that individuals face</a:t>
            </a:r>
          </a:p>
          <a:p>
            <a:endParaRPr lang="en-GB" sz="857" dirty="0"/>
          </a:p>
          <a:p>
            <a:pPr marL="122467" indent="-122467">
              <a:buBlip>
                <a:blip r:embed="rId6">
                  <a:extLst>
                    <a:ext uri="{96DAC541-7B7A-43D3-8B79-37D633B846F1}">
                      <asvg:svgBlip xmlns:asvg="http://schemas.microsoft.com/office/drawing/2016/SVG/main" r:embed="rId7"/>
                    </a:ext>
                  </a:extLst>
                </a:blip>
              </a:buBlip>
            </a:pPr>
            <a:r>
              <a:rPr lang="en-GB" sz="857" dirty="0"/>
              <a:t>Lack of motivation</a:t>
            </a:r>
          </a:p>
          <a:p>
            <a:pPr marL="122467" indent="-122467">
              <a:buBlip>
                <a:blip r:embed="rId6">
                  <a:extLst>
                    <a:ext uri="{96DAC541-7B7A-43D3-8B79-37D633B846F1}">
                      <asvg:svgBlip xmlns:asvg="http://schemas.microsoft.com/office/drawing/2016/SVG/main" r:embed="rId7"/>
                    </a:ext>
                  </a:extLst>
                </a:blip>
              </a:buBlip>
            </a:pPr>
            <a:r>
              <a:rPr lang="en-GB" sz="857" dirty="0"/>
              <a:t>Self-esteem issues]</a:t>
            </a:r>
          </a:p>
          <a:p>
            <a:pPr marL="122467" indent="-122467">
              <a:buBlip>
                <a:blip r:embed="rId6">
                  <a:extLst>
                    <a:ext uri="{96DAC541-7B7A-43D3-8B79-37D633B846F1}">
                      <asvg:svgBlip xmlns:asvg="http://schemas.microsoft.com/office/drawing/2016/SVG/main" r:embed="rId7"/>
                    </a:ext>
                  </a:extLst>
                </a:blip>
              </a:buBlip>
            </a:pPr>
            <a:r>
              <a:rPr lang="en-GB" sz="857" dirty="0"/>
              <a:t>Stress</a:t>
            </a:r>
          </a:p>
          <a:p>
            <a:pPr marL="122467" indent="-122467">
              <a:buBlip>
                <a:blip r:embed="rId6">
                  <a:extLst>
                    <a:ext uri="{96DAC541-7B7A-43D3-8B79-37D633B846F1}">
                      <asvg:svgBlip xmlns:asvg="http://schemas.microsoft.com/office/drawing/2016/SVG/main" r:embed="rId7"/>
                    </a:ext>
                  </a:extLst>
                </a:blip>
              </a:buBlip>
            </a:pPr>
            <a:r>
              <a:rPr lang="en-GB" sz="857" dirty="0"/>
              <a:t>Previous bad experiences </a:t>
            </a:r>
          </a:p>
          <a:p>
            <a:pPr marL="122467" indent="-122467">
              <a:buBlip>
                <a:blip r:embed="rId6">
                  <a:extLst>
                    <a:ext uri="{96DAC541-7B7A-43D3-8B79-37D633B846F1}">
                      <asvg:svgBlip xmlns:asvg="http://schemas.microsoft.com/office/drawing/2016/SVG/main" r:embed="rId7"/>
                    </a:ext>
                  </a:extLst>
                </a:blip>
              </a:buBlip>
            </a:pPr>
            <a:r>
              <a:rPr lang="en-GB" sz="857" dirty="0"/>
              <a:t>Anxiety  </a:t>
            </a:r>
          </a:p>
          <a:p>
            <a:pPr marL="122467" indent="-122467">
              <a:buBlip>
                <a:blip r:embed="rId6">
                  <a:extLst>
                    <a:ext uri="{96DAC541-7B7A-43D3-8B79-37D633B846F1}">
                      <asvg:svgBlip xmlns:asvg="http://schemas.microsoft.com/office/drawing/2016/SVG/main" r:embed="rId7"/>
                    </a:ext>
                  </a:extLst>
                </a:blip>
              </a:buBlip>
            </a:pPr>
            <a:r>
              <a:rPr lang="en-GB" sz="857" dirty="0"/>
              <a:t>Lack of support </a:t>
            </a:r>
          </a:p>
          <a:p>
            <a:pPr marL="122467" indent="-122467">
              <a:buBlip>
                <a:blip r:embed="rId6">
                  <a:extLst>
                    <a:ext uri="{96DAC541-7B7A-43D3-8B79-37D633B846F1}">
                      <asvg:svgBlip xmlns:asvg="http://schemas.microsoft.com/office/drawing/2016/SVG/main" r:embed="rId7"/>
                    </a:ext>
                  </a:extLst>
                </a:blip>
              </a:buBlip>
            </a:pPr>
            <a:r>
              <a:rPr lang="en-GB" sz="857" dirty="0"/>
              <a:t>Time constraints</a:t>
            </a:r>
          </a:p>
          <a:p>
            <a:pPr marL="122467" indent="-122467">
              <a:buBlip>
                <a:blip r:embed="rId6">
                  <a:extLst>
                    <a:ext uri="{96DAC541-7B7A-43D3-8B79-37D633B846F1}">
                      <asvg:svgBlip xmlns:asvg="http://schemas.microsoft.com/office/drawing/2016/SVG/main" r:embed="rId7"/>
                    </a:ext>
                  </a:extLst>
                </a:blip>
              </a:buBlip>
            </a:pPr>
            <a:r>
              <a:rPr lang="en-GB" sz="857" dirty="0"/>
              <a:t>Unachievable targets</a:t>
            </a:r>
          </a:p>
          <a:p>
            <a:pPr marL="122467" indent="-122467">
              <a:buBlip>
                <a:blip r:embed="rId6">
                  <a:extLst>
                    <a:ext uri="{96DAC541-7B7A-43D3-8B79-37D633B846F1}">
                      <asvg:svgBlip xmlns:asvg="http://schemas.microsoft.com/office/drawing/2016/SVG/main" r:embed="rId7"/>
                    </a:ext>
                  </a:extLst>
                </a:blip>
              </a:buBlip>
            </a:pPr>
            <a:r>
              <a:rPr lang="en-GB" sz="857" dirty="0"/>
              <a:t>Lack of resources</a:t>
            </a:r>
          </a:p>
          <a:p>
            <a:pPr marL="122467" indent="-122467">
              <a:buBlip>
                <a:blip r:embed="rId6">
                  <a:extLst>
                    <a:ext uri="{96DAC541-7B7A-43D3-8B79-37D633B846F1}">
                      <asvg:svgBlip xmlns:asvg="http://schemas.microsoft.com/office/drawing/2016/SVG/main" r:embed="rId7"/>
                    </a:ext>
                  </a:extLst>
                </a:blip>
              </a:buBlip>
            </a:pPr>
            <a:r>
              <a:rPr lang="en-GB" sz="857" dirty="0"/>
              <a:t>Disability</a:t>
            </a:r>
          </a:p>
          <a:p>
            <a:pPr marL="122467" indent="-122467">
              <a:buBlip>
                <a:blip r:embed="rId6">
                  <a:extLst>
                    <a:ext uri="{96DAC541-7B7A-43D3-8B79-37D633B846F1}">
                      <asvg:svgBlip xmlns:asvg="http://schemas.microsoft.com/office/drawing/2016/SVG/main" r:embed="rId7"/>
                    </a:ext>
                  </a:extLst>
                </a:blip>
              </a:buBlip>
            </a:pPr>
            <a:r>
              <a:rPr lang="en-GB" sz="857" dirty="0"/>
              <a:t>Health Conditions</a:t>
            </a:r>
          </a:p>
          <a:p>
            <a:pPr marL="122467" indent="-122467">
              <a:buBlip>
                <a:blip r:embed="rId6">
                  <a:extLst>
                    <a:ext uri="{96DAC541-7B7A-43D3-8B79-37D633B846F1}">
                      <asvg:svgBlip xmlns:asvg="http://schemas.microsoft.com/office/drawing/2016/SVG/main" r:embed="rId7"/>
                    </a:ext>
                  </a:extLst>
                </a:blip>
              </a:buBlip>
            </a:pPr>
            <a:r>
              <a:rPr lang="en-GB" sz="857" dirty="0"/>
              <a:t>Addiction</a:t>
            </a:r>
          </a:p>
        </p:txBody>
      </p:sp>
      <p:sp>
        <p:nvSpPr>
          <p:cNvPr id="22" name="TextBox 21">
            <a:extLst>
              <a:ext uri="{FF2B5EF4-FFF2-40B4-BE49-F238E27FC236}">
                <a16:creationId xmlns:a16="http://schemas.microsoft.com/office/drawing/2014/main" id="{B0644CE8-F07D-4894-BCC6-CEFE023F4A12}"/>
              </a:ext>
            </a:extLst>
          </p:cNvPr>
          <p:cNvSpPr txBox="1"/>
          <p:nvPr/>
        </p:nvSpPr>
        <p:spPr>
          <a:xfrm>
            <a:off x="8838668" y="4670371"/>
            <a:ext cx="1783584" cy="1938864"/>
          </a:xfrm>
          <a:prstGeom prst="rect">
            <a:avLst/>
          </a:prstGeom>
          <a:solidFill>
            <a:srgbClr val="FFE1F5"/>
          </a:solidFill>
        </p:spPr>
        <p:txBody>
          <a:bodyPr wrap="square" rtlCol="0">
            <a:spAutoFit/>
          </a:bodyPr>
          <a:lstStyle/>
          <a:p>
            <a:r>
              <a:rPr lang="en-GB" sz="857" dirty="0"/>
              <a:t>Benefits of skills, attributes and values. </a:t>
            </a:r>
          </a:p>
          <a:p>
            <a:endParaRPr lang="en-GB" sz="857" dirty="0"/>
          </a:p>
          <a:p>
            <a:pPr marL="163289" indent="-163289">
              <a:buBlip>
                <a:blip r:embed="rId8">
                  <a:extLst>
                    <a:ext uri="{96DAC541-7B7A-43D3-8B79-37D633B846F1}">
                      <asvg:svgBlip xmlns:asvg="http://schemas.microsoft.com/office/drawing/2016/SVG/main" r:embed="rId9"/>
                    </a:ext>
                  </a:extLst>
                </a:blip>
              </a:buBlip>
            </a:pPr>
            <a:r>
              <a:rPr lang="en-GB" sz="857" dirty="0"/>
              <a:t>High quality care</a:t>
            </a:r>
          </a:p>
          <a:p>
            <a:pPr marL="163289" indent="-163289">
              <a:buBlip>
                <a:blip r:embed="rId8">
                  <a:extLst>
                    <a:ext uri="{96DAC541-7B7A-43D3-8B79-37D633B846F1}">
                      <asvg:svgBlip xmlns:asvg="http://schemas.microsoft.com/office/drawing/2016/SVG/main" r:embed="rId9"/>
                    </a:ext>
                  </a:extLst>
                </a:blip>
              </a:buBlip>
            </a:pPr>
            <a:r>
              <a:rPr lang="en-GB" sz="857" dirty="0"/>
              <a:t>Person-Centred Care</a:t>
            </a:r>
          </a:p>
          <a:p>
            <a:pPr marL="163289" indent="-163289">
              <a:buBlip>
                <a:blip r:embed="rId8">
                  <a:extLst>
                    <a:ext uri="{96DAC541-7B7A-43D3-8B79-37D633B846F1}">
                      <asvg:svgBlip xmlns:asvg="http://schemas.microsoft.com/office/drawing/2016/SVG/main" r:embed="rId9"/>
                    </a:ext>
                  </a:extLst>
                </a:blip>
              </a:buBlip>
            </a:pPr>
            <a:r>
              <a:rPr lang="en-GB" sz="857" dirty="0"/>
              <a:t>Respect</a:t>
            </a:r>
          </a:p>
          <a:p>
            <a:pPr marL="163289" indent="-163289">
              <a:buBlip>
                <a:blip r:embed="rId8">
                  <a:extLst>
                    <a:ext uri="{96DAC541-7B7A-43D3-8B79-37D633B846F1}">
                      <asvg:svgBlip xmlns:asvg="http://schemas.microsoft.com/office/drawing/2016/SVG/main" r:embed="rId9"/>
                    </a:ext>
                  </a:extLst>
                </a:blip>
              </a:buBlip>
            </a:pPr>
            <a:r>
              <a:rPr lang="en-GB" sz="857" dirty="0"/>
              <a:t>Independence</a:t>
            </a:r>
          </a:p>
          <a:p>
            <a:pPr marL="163289" indent="-163289">
              <a:buBlip>
                <a:blip r:embed="rId8">
                  <a:extLst>
                    <a:ext uri="{96DAC541-7B7A-43D3-8B79-37D633B846F1}">
                      <asvg:svgBlip xmlns:asvg="http://schemas.microsoft.com/office/drawing/2016/SVG/main" r:embed="rId9"/>
                    </a:ext>
                  </a:extLst>
                </a:blip>
              </a:buBlip>
            </a:pPr>
            <a:r>
              <a:rPr lang="en-GB" sz="857" dirty="0"/>
              <a:t>Involvement in care decisions</a:t>
            </a:r>
          </a:p>
          <a:p>
            <a:pPr marL="163289" indent="-163289">
              <a:buBlip>
                <a:blip r:embed="rId8">
                  <a:extLst>
                    <a:ext uri="{96DAC541-7B7A-43D3-8B79-37D633B846F1}">
                      <asvg:svgBlip xmlns:asvg="http://schemas.microsoft.com/office/drawing/2016/SVG/main" r:embed="rId9"/>
                    </a:ext>
                  </a:extLst>
                </a:blip>
              </a:buBlip>
            </a:pPr>
            <a:r>
              <a:rPr lang="en-GB" sz="857" dirty="0"/>
              <a:t>Not discriminated against</a:t>
            </a:r>
          </a:p>
          <a:p>
            <a:pPr marL="163289" indent="-163289">
              <a:buBlip>
                <a:blip r:embed="rId8">
                  <a:extLst>
                    <a:ext uri="{96DAC541-7B7A-43D3-8B79-37D633B846F1}">
                      <asvg:svgBlip xmlns:asvg="http://schemas.microsoft.com/office/drawing/2016/SVG/main" r:embed="rId9"/>
                    </a:ext>
                  </a:extLst>
                </a:blip>
              </a:buBlip>
            </a:pPr>
            <a:r>
              <a:rPr lang="en-GB" sz="857" dirty="0"/>
              <a:t>Protected from harm</a:t>
            </a:r>
          </a:p>
          <a:p>
            <a:pPr marL="163289" indent="-163289">
              <a:buBlip>
                <a:blip r:embed="rId8">
                  <a:extLst>
                    <a:ext uri="{96DAC541-7B7A-43D3-8B79-37D633B846F1}">
                      <asvg:svgBlip xmlns:asvg="http://schemas.microsoft.com/office/drawing/2016/SVG/main" r:embed="rId9"/>
                    </a:ext>
                  </a:extLst>
                </a:blip>
              </a:buBlip>
            </a:pPr>
            <a:r>
              <a:rPr lang="en-GB" sz="857" dirty="0"/>
              <a:t>Able to raise complaints </a:t>
            </a:r>
          </a:p>
          <a:p>
            <a:pPr marL="163289" indent="-163289">
              <a:buBlip>
                <a:blip r:embed="rId8">
                  <a:extLst>
                    <a:ext uri="{96DAC541-7B7A-43D3-8B79-37D633B846F1}">
                      <asvg:svgBlip xmlns:asvg="http://schemas.microsoft.com/office/drawing/2016/SVG/main" r:embed="rId9"/>
                    </a:ext>
                  </a:extLst>
                </a:blip>
              </a:buBlip>
            </a:pPr>
            <a:r>
              <a:rPr lang="en-GB" sz="857" dirty="0"/>
              <a:t>Protected dignity and privacy</a:t>
            </a:r>
          </a:p>
          <a:p>
            <a:pPr marL="163289" indent="-163289">
              <a:buBlip>
                <a:blip r:embed="rId8">
                  <a:extLst>
                    <a:ext uri="{96DAC541-7B7A-43D3-8B79-37D633B846F1}">
                      <asvg:svgBlip xmlns:asvg="http://schemas.microsoft.com/office/drawing/2016/SVG/main" r:embed="rId9"/>
                    </a:ext>
                  </a:extLst>
                </a:blip>
              </a:buBlip>
            </a:pPr>
            <a:r>
              <a:rPr lang="en-GB" sz="857" dirty="0"/>
              <a:t>Rights promoted</a:t>
            </a:r>
          </a:p>
          <a:p>
            <a:pPr marL="163289" indent="-163289">
              <a:buBlip>
                <a:blip r:embed="rId8">
                  <a:extLst>
                    <a:ext uri="{96DAC541-7B7A-43D3-8B79-37D633B846F1}">
                      <asvg:svgBlip xmlns:asvg="http://schemas.microsoft.com/office/drawing/2016/SVG/main" r:embed="rId9"/>
                    </a:ext>
                  </a:extLst>
                </a:blip>
              </a:buBlip>
            </a:pPr>
            <a:r>
              <a:rPr lang="en-GB" sz="857" dirty="0"/>
              <a:t>Confidentiality maintained</a:t>
            </a:r>
          </a:p>
        </p:txBody>
      </p:sp>
      <p:pic>
        <p:nvPicPr>
          <p:cNvPr id="13" name="Picture 12">
            <a:extLst>
              <a:ext uri="{FF2B5EF4-FFF2-40B4-BE49-F238E27FC236}">
                <a16:creationId xmlns:a16="http://schemas.microsoft.com/office/drawing/2014/main" id="{F3678C0D-6DB1-4900-AF71-794E82F7C0B4}"/>
              </a:ext>
            </a:extLst>
          </p:cNvPr>
          <p:cNvPicPr>
            <a:picLocks noChangeAspect="1"/>
          </p:cNvPicPr>
          <p:nvPr/>
        </p:nvPicPr>
        <p:blipFill>
          <a:blip r:embed="rId10"/>
          <a:stretch>
            <a:fillRect/>
          </a:stretch>
        </p:blipFill>
        <p:spPr>
          <a:xfrm>
            <a:off x="201600" y="431523"/>
            <a:ext cx="1298561" cy="1140051"/>
          </a:xfrm>
          <a:prstGeom prst="rect">
            <a:avLst/>
          </a:prstGeom>
        </p:spPr>
      </p:pic>
      <p:sp>
        <p:nvSpPr>
          <p:cNvPr id="14" name="TextBox 13">
            <a:extLst>
              <a:ext uri="{FF2B5EF4-FFF2-40B4-BE49-F238E27FC236}">
                <a16:creationId xmlns:a16="http://schemas.microsoft.com/office/drawing/2014/main" id="{01F21FC2-7ED0-429A-8050-1450111DE2D6}"/>
              </a:ext>
            </a:extLst>
          </p:cNvPr>
          <p:cNvSpPr txBox="1"/>
          <p:nvPr/>
        </p:nvSpPr>
        <p:spPr>
          <a:xfrm>
            <a:off x="264397" y="539883"/>
            <a:ext cx="1249472" cy="923330"/>
          </a:xfrm>
          <a:prstGeom prst="rect">
            <a:avLst/>
          </a:prstGeom>
          <a:noFill/>
        </p:spPr>
        <p:txBody>
          <a:bodyPr wrap="square" rtlCol="0">
            <a:spAutoFit/>
          </a:bodyPr>
          <a:lstStyle/>
          <a:p>
            <a:r>
              <a:rPr lang="en-GB" dirty="0"/>
              <a:t>Use your knowledge Organisers</a:t>
            </a:r>
          </a:p>
        </p:txBody>
      </p:sp>
      <p:pic>
        <p:nvPicPr>
          <p:cNvPr id="6" name="Recorded Sound">
            <a:hlinkClick r:id="" action="ppaction://media"/>
            <a:extLst>
              <a:ext uri="{FF2B5EF4-FFF2-40B4-BE49-F238E27FC236}">
                <a16:creationId xmlns:a16="http://schemas.microsoft.com/office/drawing/2014/main" id="{795CE983-52EA-4A90-B045-B73D7353F44F}"/>
              </a:ext>
            </a:extLst>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9696340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23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CD6FB37B9F14E44869D9E0EF2DAF4E7" ma:contentTypeVersion="17" ma:contentTypeDescription="Create a new document." ma:contentTypeScope="" ma:versionID="96ceb983cda1d7aa542bb42955af36d5">
  <xsd:schema xmlns:xsd="http://www.w3.org/2001/XMLSchema" xmlns:xs="http://www.w3.org/2001/XMLSchema" xmlns:p="http://schemas.microsoft.com/office/2006/metadata/properties" xmlns:ns2="913b3a04-fe76-47e2-86e8-2dbb6722e609" xmlns:ns3="92e14fe5-5db3-4e84-b802-5441ea3ea674" targetNamespace="http://schemas.microsoft.com/office/2006/metadata/properties" ma:root="true" ma:fieldsID="c8cba7bb120bae750aa87ea627d01246" ns2:_="" ns3:_="">
    <xsd:import namespace="913b3a04-fe76-47e2-86e8-2dbb6722e609"/>
    <xsd:import namespace="92e14fe5-5db3-4e84-b802-5441ea3ea674"/>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3:SharedWithUsers" minOccurs="0"/>
                <xsd:element ref="ns3:SharedWithDetails" minOccurs="0"/>
                <xsd:element ref="ns2:MediaLengthInSecond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13b3a04-fe76-47e2-86e8-2dbb6722e60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c66c7601-3705-40a9-a1e1-b249fa7d7113"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element name="MediaServiceGenerationTime" ma:index="21" nillable="true" ma:displayName="MediaServiceGenerationTime" ma:hidden="true" ma:internalName="MediaServiceGenerationTime" ma:readOnly="true">
      <xsd:simpleType>
        <xsd:restriction base="dms:Text"/>
      </xsd:simpleType>
    </xsd:element>
    <xsd:element name="MediaServiceEventHashCode" ma:index="22" nillable="true" ma:displayName="MediaServiceEventHashCode" ma:hidden="true" ma:internalName="MediaServiceEventHashCode" ma:readOnly="true">
      <xsd:simpleType>
        <xsd:restriction base="dms:Text"/>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2e14fe5-5db3-4e84-b802-5441ea3ea674"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TaxCatchAll" ma:index="19" nillable="true" ma:displayName="Taxonomy Catch All Column" ma:hidden="true" ma:list="{5d52fe9d-6a6d-453d-91fe-d254cf375b17}" ma:internalName="TaxCatchAll" ma:showField="CatchAllData" ma:web="92e14fe5-5db3-4e84-b802-5441ea3ea67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913b3a04-fe76-47e2-86e8-2dbb6722e609">
      <Terms xmlns="http://schemas.microsoft.com/office/infopath/2007/PartnerControls"/>
    </lcf76f155ced4ddcb4097134ff3c332f>
    <TaxCatchAll xmlns="92e14fe5-5db3-4e84-b802-5441ea3ea674" xsi:nil="true"/>
  </documentManagement>
</p:properties>
</file>

<file path=customXml/itemProps1.xml><?xml version="1.0" encoding="utf-8"?>
<ds:datastoreItem xmlns:ds="http://schemas.openxmlformats.org/officeDocument/2006/customXml" ds:itemID="{4152D19D-674C-4AD1-827C-2B19B775F8B5}"/>
</file>

<file path=customXml/itemProps2.xml><?xml version="1.0" encoding="utf-8"?>
<ds:datastoreItem xmlns:ds="http://schemas.openxmlformats.org/officeDocument/2006/customXml" ds:itemID="{E3EAC7ED-F55C-484B-A60B-142D8886A083}"/>
</file>

<file path=customXml/itemProps3.xml><?xml version="1.0" encoding="utf-8"?>
<ds:datastoreItem xmlns:ds="http://schemas.openxmlformats.org/officeDocument/2006/customXml" ds:itemID="{78B66AA6-F294-4C11-AA77-F031F16AAE38}"/>
</file>

<file path=docProps/app.xml><?xml version="1.0" encoding="utf-8"?>
<Properties xmlns="http://schemas.openxmlformats.org/officeDocument/2006/extended-properties" xmlns:vt="http://schemas.openxmlformats.org/officeDocument/2006/docPropsVTypes">
  <TotalTime>270</TotalTime>
  <Words>2632</Words>
  <Application>Microsoft Office PowerPoint</Application>
  <PresentationFormat>Widescreen</PresentationFormat>
  <Paragraphs>329</Paragraphs>
  <Slides>6</Slides>
  <Notes>0</Notes>
  <HiddenSlides>0</HiddenSlides>
  <MMClips>3</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6</vt:i4>
      </vt:variant>
    </vt:vector>
  </HeadingPairs>
  <TitlesOfParts>
    <vt:vector size="12" baseType="lpstr">
      <vt:lpstr>Arial</vt:lpstr>
      <vt:lpstr>Calibri</vt:lpstr>
      <vt:lpstr>Calibri Light</vt:lpstr>
      <vt:lpstr>Modern Love Caps</vt:lpstr>
      <vt:lpstr>Wingdings</vt:lpstr>
      <vt:lpstr>Office Theme</vt:lpstr>
      <vt:lpstr>Pearson's BTEC Tech Award Level 1 / 2  Health and Social Care</vt:lpstr>
      <vt:lpstr>Component 3 External Exam – Health and Wellbeing </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 Gray</dc:creator>
  <cp:lastModifiedBy>K Savage</cp:lastModifiedBy>
  <cp:revision>8</cp:revision>
  <dcterms:created xsi:type="dcterms:W3CDTF">2024-02-02T08:53:06Z</dcterms:created>
  <dcterms:modified xsi:type="dcterms:W3CDTF">2024-02-02T13:32:11Z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0x010100DCD6FB37B9F14E44869D9E0EF2DAF4E7</vt:lpwstr>
  </property>
</Properties>
</file>