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5" r:id="rId4"/>
    <p:sldId id="263" r:id="rId5"/>
    <p:sldId id="257" r:id="rId6"/>
    <p:sldId id="258" r:id="rId7"/>
    <p:sldId id="259" r:id="rId8"/>
    <p:sldId id="261" r:id="rId9"/>
    <p:sldId id="262" r:id="rId10"/>
    <p:sldId id="26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1A36"/>
    <a:srgbClr val="FBE5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FC1C36-AD1A-42F6-9BB1-019FC1B9E30F}" v="96" dt="2024-01-31T21:20:01.206"/>
    <p1510:client id="{F0DDEA66-328F-40B4-81B8-11712D527742}" v="4" dt="2024-02-01T15:58:28.9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D01DE-67D5-E6D0-B5B1-88652FD576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BA227D-CDFC-B6F4-52A6-73B5ED56B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E975-FB5C-6251-08BF-966D81D04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9AA25-363C-CB82-204E-BC161042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D55B4-6655-40B5-5523-FC70A513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59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96497-8722-65FE-60CF-126736D8A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AB4BB-B31F-7AFC-7F39-B90DFD6977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561F-EE83-3EB9-B8C9-E6C42EA5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3F961-630C-2B30-8C9F-3460C7CE1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DB86BF-ACE2-4123-5215-361FB55DA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468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06A14-5403-6DC4-5EB4-DC1105C81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751CB-3F40-3E7B-D11A-8EE5E5C7F2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DDBDE-93DD-F5E8-4C64-AA982FD5D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13978-794D-DF6B-CC94-AEFF09E7C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8DE93-189F-82C0-BA47-12CE7DC8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65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A9A73-3643-FAAD-5323-44154C85E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9BCDA-337F-6244-5528-40F643CEAF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EB3DB2-100D-F8BF-7D03-9DBD5EBBE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F3E91-CBB2-C0A7-E6B3-177A47CF4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5C6736-30D6-49DC-3B31-AC72EE49D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DA0E85-9DE4-9EBA-7894-785FD355C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293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8F79D-301E-7442-FDB4-0C0BD7ECC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F44EB-7951-45C6-4450-B91220444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79816A-EC6A-8DA2-E122-5D38DC835D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1CC02D-53BA-9697-50FD-F81FEEDE7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B27C80-9C45-B6F8-10FE-B62DE0D0C9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E14634-459A-2FB8-44B6-3CF142E9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971FC1-AA6D-7937-7FFC-7F8324FCE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C4E66D-D9C3-FD4D-A448-10EA166E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9131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D0CC7-06EF-CEBB-7D60-0030D3FF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063890-CDEE-B1EE-6458-80AAF8665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6A0F32-E1B5-CEB8-F233-67BDDFE13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FA835D-6D42-6D32-D7D2-F12E9A82A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30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65E775-E09F-D076-EFFD-3AE76DFCD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A5728-8C69-156C-C81D-EA59074C4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E19893-0FFB-17A0-15FD-591944725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431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F4E0-8361-008A-A1EA-80182682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A2F3D-9ECD-F212-B951-736533268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ED1F1-7610-26C0-8830-8EBC690FA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1C91BF-7B1A-32C4-1380-BA888236F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25EE5-8D95-E6B0-6912-7B93AAE99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A9732-59C4-091B-E3ED-7B6E77BC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699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82024-FE59-6802-44FF-5DE2613C8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952C3E-4778-44EA-F679-7F870E8CC7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A939D-D8B3-95A6-882F-3841AF8A6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BB568-D900-86DF-3607-5F0F835CB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F9035B-DB2F-FA54-EAC1-BADB68FE1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5B4ED-A1DD-C1B0-5D6D-F38B8B5EA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676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FCB58-CDA4-C842-AF38-8CC2FD7CB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7EC1F-5B2B-0295-59A2-0517063CE1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85AE91-8009-393D-0FC1-E28F4403A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378B43-371B-5F93-F08C-174ECE82B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CA238F-A763-D6ED-4C83-422B6F6A2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09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7A85DB-4DBC-5A23-C6EA-42B52879BE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B01234-66E1-4003-683D-163530389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CF3080-3D1A-1833-3426-D6BDD9A6E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1D6393-7073-A031-DDC3-A6DD26229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5CE787-71FD-38C9-18B4-0E0BB060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134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0BFB7-93B6-D954-3BD1-DB892D33D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E95F5D-0553-E2DF-7B95-B6295506C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ECC1B-E8A0-948D-0AC0-8280FB7C7E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CE6CBA-3E06-4FF5-BDE5-F4EBE6EB949F}" type="datetimeFigureOut">
              <a:rPr lang="en-GB" smtClean="0"/>
              <a:t>03/02/2024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68002-D328-3A4B-CC5C-B0C324D1C0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0E58D-F507-2C0A-3550-DEB46310A1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F35F6-5235-46E3-9082-6245B51B78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27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7.jp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2.xml"/><Relationship Id="rId7" Type="http://schemas.openxmlformats.org/officeDocument/2006/relationships/hyperlink" Target="https://www.youtube.com/@HistoryHub/playlists" TargetMode="Externa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E6AFD-D219-5E2B-DFD2-2F87898F29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840831"/>
          </a:xfrm>
          <a:solidFill>
            <a:srgbClr val="991A36"/>
          </a:solidFill>
        </p:spPr>
        <p:txBody>
          <a:bodyPr>
            <a:normAutofit fontScale="90000"/>
          </a:bodyPr>
          <a:lstStyle/>
          <a:p>
            <a:br>
              <a:rPr lang="en-US" b="1" u="sng" dirty="0">
                <a:solidFill>
                  <a:schemeClr val="bg1"/>
                </a:solidFill>
              </a:rPr>
            </a:br>
            <a:br>
              <a:rPr lang="en-US" b="1" u="sng" dirty="0">
                <a:solidFill>
                  <a:schemeClr val="bg1"/>
                </a:solidFill>
              </a:rPr>
            </a:br>
            <a:br>
              <a:rPr lang="en-US" b="1" u="sng" dirty="0">
                <a:solidFill>
                  <a:schemeClr val="bg1"/>
                </a:solidFill>
              </a:rPr>
            </a:br>
            <a:r>
              <a:rPr lang="en-US" b="1" u="sng" dirty="0">
                <a:solidFill>
                  <a:schemeClr val="bg1"/>
                </a:solidFill>
              </a:rPr>
              <a:t>How to revise for your History GCSE</a:t>
            </a:r>
            <a:endParaRPr lang="en-GB" b="1" u="sng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D85B573-6E74-D493-C606-85A489CB2F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653816"/>
              </p:ext>
            </p:extLst>
          </p:nvPr>
        </p:nvGraphicFramePr>
        <p:xfrm>
          <a:off x="3801978" y="2860878"/>
          <a:ext cx="8085225" cy="3351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1182">
                  <a:extLst>
                    <a:ext uri="{9D8B030D-6E8A-4147-A177-3AD203B41FA5}">
                      <a16:colId xmlns:a16="http://schemas.microsoft.com/office/drawing/2014/main" val="296763632"/>
                    </a:ext>
                  </a:extLst>
                </a:gridCol>
                <a:gridCol w="961182">
                  <a:extLst>
                    <a:ext uri="{9D8B030D-6E8A-4147-A177-3AD203B41FA5}">
                      <a16:colId xmlns:a16="http://schemas.microsoft.com/office/drawing/2014/main" val="4123095565"/>
                    </a:ext>
                  </a:extLst>
                </a:gridCol>
                <a:gridCol w="4339445">
                  <a:extLst>
                    <a:ext uri="{9D8B030D-6E8A-4147-A177-3AD203B41FA5}">
                      <a16:colId xmlns:a16="http://schemas.microsoft.com/office/drawing/2014/main" val="2737632748"/>
                    </a:ext>
                  </a:extLst>
                </a:gridCol>
                <a:gridCol w="1074260">
                  <a:extLst>
                    <a:ext uri="{9D8B030D-6E8A-4147-A177-3AD203B41FA5}">
                      <a16:colId xmlns:a16="http://schemas.microsoft.com/office/drawing/2014/main" val="1054336593"/>
                    </a:ext>
                  </a:extLst>
                </a:gridCol>
                <a:gridCol w="749156">
                  <a:extLst>
                    <a:ext uri="{9D8B030D-6E8A-4147-A177-3AD203B41FA5}">
                      <a16:colId xmlns:a16="http://schemas.microsoft.com/office/drawing/2014/main" val="2418363123"/>
                    </a:ext>
                  </a:extLst>
                </a:gridCol>
              </a:tblGrid>
              <a:tr h="291705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Exam Board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Paper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Topics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Length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951411"/>
                  </a:ext>
                </a:extLst>
              </a:tr>
              <a:tr h="762331">
                <a:tc>
                  <a:txBody>
                    <a:bodyPr/>
                    <a:lstStyle/>
                    <a:p>
                      <a:r>
                        <a:rPr lang="en-US" sz="2000" b="1" u="sng" dirty="0"/>
                        <a:t>AQA</a:t>
                      </a:r>
                      <a:endParaRPr lang="en-GB" sz="20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u="sng" dirty="0"/>
                        <a:t>1</a:t>
                      </a:r>
                      <a:endParaRPr lang="en-GB" sz="20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Conflict and Tension: 1894-1918</a:t>
                      </a:r>
                      <a:endParaRPr lang="en-GB" sz="2000" b="1" dirty="0"/>
                    </a:p>
                    <a:p>
                      <a:r>
                        <a:rPr lang="en-GB" sz="2000" b="1" dirty="0"/>
                        <a:t>Democracy and Dictatorship: 1890-1945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2 hours 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50</a:t>
                      </a:r>
                      <a:endParaRPr lang="en-GB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566133"/>
                  </a:ext>
                </a:extLst>
              </a:tr>
              <a:tr h="1645049">
                <a:tc>
                  <a:txBody>
                    <a:bodyPr/>
                    <a:lstStyle/>
                    <a:p>
                      <a:r>
                        <a:rPr lang="en-US" sz="2000" b="1" dirty="0"/>
                        <a:t>AQA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u="sng" dirty="0"/>
                        <a:t>2</a:t>
                      </a:r>
                      <a:endParaRPr lang="en-GB" sz="20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Norman England: 1066 - 1100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/>
                        <a:t>Britain: Power and the People: 1170-present day</a:t>
                      </a:r>
                      <a:endParaRPr lang="en-GB" sz="2000" b="1" dirty="0"/>
                    </a:p>
                    <a:p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2 hours</a:t>
                      </a:r>
                      <a:endParaRPr lang="en-GB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/>
                        <a:t>50</a:t>
                      </a:r>
                      <a:endParaRPr lang="en-GB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426210"/>
                  </a:ext>
                </a:extLst>
              </a:tr>
            </a:tbl>
          </a:graphicData>
        </a:graphic>
      </p:graphicFrame>
      <p:pic>
        <p:nvPicPr>
          <p:cNvPr id="1026" name="Picture 2" descr="Keys - Exact Fit - White">
            <a:extLst>
              <a:ext uri="{FF2B5EF4-FFF2-40B4-BE49-F238E27FC236}">
                <a16:creationId xmlns:a16="http://schemas.microsoft.com/office/drawing/2014/main" id="{E2915D82-0BF4-68B1-202E-2A3EC191A9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You've Got This Box Of Hugs | Thinking Of You Gifts | Buy A Gift – Box Of  Hugs London">
            <a:extLst>
              <a:ext uri="{FF2B5EF4-FFF2-40B4-BE49-F238E27FC236}">
                <a16:creationId xmlns:a16="http://schemas.microsoft.com/office/drawing/2014/main" id="{6293A68F-54DB-8B58-D79F-7ED9C8C9F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097" y="2125580"/>
            <a:ext cx="4274217" cy="427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5E080E3-6E37-E912-5534-582BDA70C6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99839" y="196479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8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211"/>
    </mc:Choice>
    <mc:Fallback xmlns="">
      <p:transition spd="slow" advTm="4221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07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5E69-7308-355D-3436-449FD642A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445" y="-10110"/>
            <a:ext cx="10515600" cy="13255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E628D-7215-A5EE-376D-8CA74CD08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62" y="2069306"/>
            <a:ext cx="11925342" cy="4351338"/>
          </a:xfrm>
        </p:spPr>
        <p:txBody>
          <a:bodyPr/>
          <a:lstStyle/>
          <a:p>
            <a:r>
              <a:rPr lang="en-US" dirty="0"/>
              <a:t>Revision is vital for all students – it is something we must do if we want the grades we deserve</a:t>
            </a:r>
          </a:p>
          <a:p>
            <a:r>
              <a:rPr lang="en-US" dirty="0"/>
              <a:t>You need to make sure you are being </a:t>
            </a:r>
            <a:r>
              <a:rPr lang="en-US" dirty="0" err="1"/>
              <a:t>organised</a:t>
            </a:r>
            <a:r>
              <a:rPr lang="en-US" dirty="0"/>
              <a:t> – a revision timetable is a great start </a:t>
            </a:r>
          </a:p>
          <a:p>
            <a:r>
              <a:rPr lang="en-US" dirty="0"/>
              <a:t>Your class teacher has put past papers, revision techniques and all lessons on their TEAMS – use these!</a:t>
            </a:r>
          </a:p>
          <a:p>
            <a:r>
              <a:rPr lang="en-US" dirty="0"/>
              <a:t>Limit distractions – make sure your phone is away whilst you are revising!</a:t>
            </a:r>
          </a:p>
          <a:p>
            <a:r>
              <a:rPr lang="en-US" dirty="0"/>
              <a:t>Make sure you have breaks and get lots of sleep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9123160-0CF4-BE70-58CE-EE42BF621EE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735494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5" name="Picture 2" descr="Keys - Exact Fit - White">
            <a:extLst>
              <a:ext uri="{FF2B5EF4-FFF2-40B4-BE49-F238E27FC236}">
                <a16:creationId xmlns:a16="http://schemas.microsoft.com/office/drawing/2014/main" id="{F6D4EC0D-CA13-A388-D550-8F19710A5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528A6B8-F385-416A-F5C3-99EED06D0D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6176963"/>
            <a:ext cx="487363" cy="4873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9B9524-A095-FEB6-B12E-FEE2A5EB5873}"/>
              </a:ext>
            </a:extLst>
          </p:cNvPr>
          <p:cNvSpPr txBox="1"/>
          <p:nvPr/>
        </p:nvSpPr>
        <p:spPr>
          <a:xfrm>
            <a:off x="1613386" y="-1434605"/>
            <a:ext cx="982722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5000" b="1" u="sng" dirty="0">
                <a:solidFill>
                  <a:schemeClr val="bg1"/>
                </a:solidFill>
                <a:latin typeface="+mj-lt"/>
              </a:rPr>
            </a:br>
            <a:br>
              <a:rPr lang="en-US" sz="5000" b="1" u="sng" dirty="0">
                <a:solidFill>
                  <a:schemeClr val="bg1"/>
                </a:solidFill>
                <a:latin typeface="+mj-lt"/>
              </a:rPr>
            </a:br>
            <a:br>
              <a:rPr lang="en-US" sz="5000" b="1" u="sng" dirty="0">
                <a:solidFill>
                  <a:schemeClr val="bg1"/>
                </a:solidFill>
                <a:latin typeface="+mj-lt"/>
              </a:rPr>
            </a:br>
            <a:r>
              <a:rPr lang="en-US" sz="5000" b="1" u="sng" dirty="0">
                <a:solidFill>
                  <a:schemeClr val="bg1"/>
                </a:solidFill>
                <a:latin typeface="+mj-lt"/>
              </a:rPr>
              <a:t>How to revise for your History GCSE</a:t>
            </a:r>
            <a:endParaRPr lang="en-GB" sz="5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54589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482"/>
    </mc:Choice>
    <mc:Fallback xmlns="">
      <p:transition spd="slow" advTm="784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4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0C91C25-8921-B9EC-947C-FF6A3D7404B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2080727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11CAF0-6D62-0264-B8CA-138432C33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95071"/>
            <a:ext cx="12192000" cy="1102665"/>
          </a:xfrm>
        </p:spPr>
        <p:txBody>
          <a:bodyPr>
            <a:noAutofit/>
          </a:bodyPr>
          <a:lstStyle/>
          <a:p>
            <a:r>
              <a:rPr lang="en-US" sz="4000" b="1" u="sng" dirty="0">
                <a:solidFill>
                  <a:schemeClr val="bg1"/>
                </a:solidFill>
              </a:rPr>
              <a:t>Attend the revision sessions your teachers are running for you.</a:t>
            </a:r>
            <a:endParaRPr lang="en-GB" sz="4000" b="1" u="sng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647361-ACFB-9E18-C1C7-618844C60D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61" y="2316329"/>
            <a:ext cx="5291277" cy="41623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2800" dirty="0"/>
              <a:t>In the next coming weeks, your history teachers will be putting together a timetable of extra revision sessions they will be running – these could be before school or at lunchtime. Make sure you are attending these sessions – they are there to help you!</a:t>
            </a:r>
          </a:p>
          <a:p>
            <a:endParaRPr lang="en-US" sz="2800" dirty="0"/>
          </a:p>
          <a:p>
            <a:r>
              <a:rPr lang="en-GB" sz="2800" dirty="0"/>
              <a:t>Please see your class teacher for more information regarding these sessions.</a:t>
            </a:r>
          </a:p>
        </p:txBody>
      </p:sp>
      <p:pic>
        <p:nvPicPr>
          <p:cNvPr id="7" name="Picture 2" descr="Keys - Exact Fit - White">
            <a:extLst>
              <a:ext uri="{FF2B5EF4-FFF2-40B4-BE49-F238E27FC236}">
                <a16:creationId xmlns:a16="http://schemas.microsoft.com/office/drawing/2014/main" id="{21A55BBB-9CCC-66C8-D689-A0C97BE571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vision Tips | Best Revision Techniques | Study &amp; Exam Tips ...">
            <a:extLst>
              <a:ext uri="{FF2B5EF4-FFF2-40B4-BE49-F238E27FC236}">
                <a16:creationId xmlns:a16="http://schemas.microsoft.com/office/drawing/2014/main" id="{0D07F3A4-95D4-0174-9667-3068F1F4D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764" y="2501597"/>
            <a:ext cx="5687786" cy="3791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86793B-89A4-D217-CEC3-A0573A24AF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8175" y="1771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88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6BF38-4520-919B-B7B4-5351FE9B9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7F356-1852-3EE2-77A9-6AACF3667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62" y="2452582"/>
            <a:ext cx="4529842" cy="283615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You need to ensure you understand the big picture. You can do this by creating a timeline in chronological order of the period of history we have studied. E.g. The Weimar Republic </a:t>
            </a: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C3F4EB9-98D2-0F18-73CF-4C973A572F6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15453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B0735BD-ADD1-AF2B-E0E6-6BC7B7F5F60A}"/>
              </a:ext>
            </a:extLst>
          </p:cNvPr>
          <p:cNvSpPr txBox="1">
            <a:spLocks/>
          </p:cNvSpPr>
          <p:nvPr/>
        </p:nvSpPr>
        <p:spPr>
          <a:xfrm>
            <a:off x="838200" y="237665"/>
            <a:ext cx="10515600" cy="888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bg1"/>
                </a:solidFill>
              </a:rPr>
              <a:t>“The Big Picture in History”</a:t>
            </a:r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6" name="Picture 2" descr="Keys - Exact Fit - White">
            <a:extLst>
              <a:ext uri="{FF2B5EF4-FFF2-40B4-BE49-F238E27FC236}">
                <a16:creationId xmlns:a16="http://schemas.microsoft.com/office/drawing/2014/main" id="{92CEDD12-6528-5ACA-66B5-C1D1C1261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5D91DD3C-7BEB-CFCF-0215-659CFEA19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614" y="1475164"/>
            <a:ext cx="6647496" cy="4790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20E7084-4D73-F9CC-9697-E973859D3E9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208" y="63204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50"/>
    </mc:Choice>
    <mc:Fallback xmlns="">
      <p:transition spd="slow" advTm="37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3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A183B7D-51B5-67EC-054E-C1B2447EE1D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15453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B171E9-015C-1068-177B-DB6C4978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7665"/>
            <a:ext cx="10515600" cy="888583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Using detailed mind maps 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CE990-C839-5A5C-D2A8-1A45EC671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811" y="1553117"/>
            <a:ext cx="5257800" cy="506721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Mind maps are a great way of </a:t>
            </a:r>
            <a:r>
              <a:rPr lang="en-US" dirty="0" err="1"/>
              <a:t>summarising</a:t>
            </a:r>
            <a:r>
              <a:rPr lang="en-US" dirty="0"/>
              <a:t> knowledge and helps you make key links between the different events we study.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need to show the examiner that you can remember a wide range of information about the time period.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Mind maps work best when they are </a:t>
            </a:r>
            <a:r>
              <a:rPr lang="en-US" dirty="0" err="1"/>
              <a:t>colour</a:t>
            </a:r>
            <a:r>
              <a:rPr lang="en-US" dirty="0"/>
              <a:t> coded. They can also work for broad topics and also specific events too. For example, you could make a mind map about – the whole of how William controlled England or just one way e.g. The Domesday Book</a:t>
            </a:r>
            <a:endParaRPr lang="en-GB" dirty="0"/>
          </a:p>
        </p:txBody>
      </p:sp>
      <p:pic>
        <p:nvPicPr>
          <p:cNvPr id="6" name="Picture 2" descr="Keys - Exact Fit - White">
            <a:extLst>
              <a:ext uri="{FF2B5EF4-FFF2-40B4-BE49-F238E27FC236}">
                <a16:creationId xmlns:a16="http://schemas.microsoft.com/office/drawing/2014/main" id="{66E3FDF7-3DA6-DE16-D538-68DB00413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D8BDC405-C188-7346-E952-ECECE424E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9326" y="1516953"/>
            <a:ext cx="6043863" cy="510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3032281-54EB-5CA5-E18D-A40E5A1B0C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9218" y="92884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43"/>
    </mc:Choice>
    <mc:Fallback xmlns="">
      <p:transition spd="slow" advTm="266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0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F39DAF8-651D-2486-54F2-57F41DDBEE4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15453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9" name="Picture 2" descr="Keys - Exact Fit - White">
            <a:extLst>
              <a:ext uri="{FF2B5EF4-FFF2-40B4-BE49-F238E27FC236}">
                <a16:creationId xmlns:a16="http://schemas.microsoft.com/office/drawing/2014/main" id="{8C4EF7C7-55CA-2038-52F3-A5DC929AD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C459A0-BC31-9B17-F9EF-AA36D4F7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776288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Fact files</a:t>
            </a:r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5" name="Content Placeholder 4" descr="A piece of paper with green text&#10;&#10;Description automatically generated">
            <a:extLst>
              <a:ext uri="{FF2B5EF4-FFF2-40B4-BE49-F238E27FC236}">
                <a16:creationId xmlns:a16="http://schemas.microsoft.com/office/drawing/2014/main" id="{A6E933BE-8497-A5E4-BE1E-371A482155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77933" y="565423"/>
            <a:ext cx="4875363" cy="649827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C2583EB-07EA-FB5B-BF0D-EA6A0D9BD89E}"/>
              </a:ext>
            </a:extLst>
          </p:cNvPr>
          <p:cNvSpPr txBox="1"/>
          <p:nvPr/>
        </p:nvSpPr>
        <p:spPr>
          <a:xfrm>
            <a:off x="6785810" y="1376880"/>
            <a:ext cx="523971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If a mind map doesn’t work for you, a good way to </a:t>
            </a:r>
            <a:r>
              <a:rPr lang="en-US" sz="2800" dirty="0" err="1"/>
              <a:t>organise</a:t>
            </a:r>
            <a:r>
              <a:rPr lang="en-US" sz="2800" dirty="0"/>
              <a:t> the periods we have studied is through creating a fact file. This example has been highlighted – it is a good idea to associate particular </a:t>
            </a:r>
            <a:r>
              <a:rPr lang="en-US" sz="2800" dirty="0" err="1"/>
              <a:t>colours</a:t>
            </a:r>
            <a:r>
              <a:rPr lang="en-US" sz="2800" dirty="0"/>
              <a:t> with specific time periods or topics. </a:t>
            </a:r>
          </a:p>
          <a:p>
            <a:endParaRPr lang="en-US" sz="2800" dirty="0"/>
          </a:p>
          <a:p>
            <a:r>
              <a:rPr lang="en-US" sz="2800" dirty="0"/>
              <a:t>With fact files, like mind maps you can create them as broad or as narrow as you want</a:t>
            </a:r>
          </a:p>
        </p:txBody>
      </p:sp>
      <p:pic>
        <p:nvPicPr>
          <p:cNvPr id="1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F89DFFF-166F-F910-B0EB-0456EE9FDE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36504" y="78610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7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245"/>
    </mc:Choice>
    <mc:Fallback xmlns="">
      <p:transition spd="slow" advTm="282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697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B57D254-0A0B-7C92-D91F-27E6221FD20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15453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7E9932-60F6-925F-3081-592527321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497"/>
            <a:ext cx="10515600" cy="1325563"/>
          </a:xfrm>
        </p:spPr>
        <p:txBody>
          <a:bodyPr/>
          <a:lstStyle/>
          <a:p>
            <a:pPr algn="ctr"/>
            <a:r>
              <a:rPr lang="en-US" b="1" u="sng" dirty="0">
                <a:solidFill>
                  <a:schemeClr val="bg1"/>
                </a:solidFill>
              </a:rPr>
              <a:t>Make your own flashcards</a:t>
            </a:r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4E5A7-F4CF-87CA-F3DF-E5B40D82F5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353" y="1629848"/>
            <a:ext cx="6781800" cy="48516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Flashcards break down information into memorable chunks</a:t>
            </a:r>
          </a:p>
          <a:p>
            <a:pPr marL="0" indent="0">
              <a:buNone/>
            </a:pPr>
            <a:r>
              <a:rPr lang="en-US" dirty="0"/>
              <a:t>Useful flashcards will have a question on the front, with an answer on the back</a:t>
            </a:r>
          </a:p>
          <a:p>
            <a:pPr marL="0" indent="0">
              <a:buNone/>
            </a:pPr>
            <a:r>
              <a:rPr lang="en-GB" dirty="0"/>
              <a:t>You can test yourself/each other with the flashcards you have made. </a:t>
            </a:r>
          </a:p>
          <a:p>
            <a:pPr marL="0" indent="0">
              <a:buNone/>
            </a:pPr>
            <a:r>
              <a:rPr lang="en-GB" dirty="0"/>
              <a:t>Flashcards will also help you understand where you have gaps in your learning – which is why it is vital you make your own and not rely on other peoples!</a:t>
            </a:r>
            <a:endParaRPr lang="en-US" dirty="0"/>
          </a:p>
        </p:txBody>
      </p:sp>
      <p:pic>
        <p:nvPicPr>
          <p:cNvPr id="5" name="Picture 2" descr="Keys - Exact Fit - White">
            <a:extLst>
              <a:ext uri="{FF2B5EF4-FFF2-40B4-BE49-F238E27FC236}">
                <a16:creationId xmlns:a16="http://schemas.microsoft.com/office/drawing/2014/main" id="{AEEC9AFB-4878-AD39-D944-4907AAECA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DCCA74A-B91C-97B2-E6F8-CF97A4936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024813" y="1424268"/>
            <a:ext cx="3571875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F4D54EC-54D8-5F19-AACA-EF127B88D10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194.049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29218" y="82809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44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87"/>
    </mc:Choice>
    <mc:Fallback xmlns="">
      <p:transition spd="slow" advTm="264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43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3D5C1-6DE9-2FAA-1DB9-1D82EA346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BB1F6-06A0-41C8-DC7B-EA550DDB9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62" y="1690687"/>
            <a:ext cx="6833938" cy="48021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You all have access to a free GCSE Pod account, where you will find: Norman England, Democracy and Dictatorship and Conflict and Tension ‘pods’ to help your revision. Please ask your teachers if you need any support with accessing your GCSE Pod account.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For Power and the People, there is a helpful YouTube account by the University of Holloway which includes most of the topics you will cover in this module. 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9ACCC8-2EBA-C362-7604-975CE5E1154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15453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D5FF71-E99F-2DF1-3AC2-578EF4A6D5BE}"/>
              </a:ext>
            </a:extLst>
          </p:cNvPr>
          <p:cNvSpPr txBox="1">
            <a:spLocks/>
          </p:cNvSpPr>
          <p:nvPr/>
        </p:nvSpPr>
        <p:spPr>
          <a:xfrm>
            <a:off x="838200" y="237665"/>
            <a:ext cx="10515600" cy="888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bg1"/>
                </a:solidFill>
              </a:rPr>
              <a:t>GCSE Pod</a:t>
            </a:r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6" name="Picture 2" descr="Keys - Exact Fit - White">
            <a:extLst>
              <a:ext uri="{FF2B5EF4-FFF2-40B4-BE49-F238E27FC236}">
                <a16:creationId xmlns:a16="http://schemas.microsoft.com/office/drawing/2014/main" id="{4CEC5438-7063-B700-0F75-2CE8DD381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2" descr="Royal Holloway, University of London">
            <a:extLst>
              <a:ext uri="{FF2B5EF4-FFF2-40B4-BE49-F238E27FC236}">
                <a16:creationId xmlns:a16="http://schemas.microsoft.com/office/drawing/2014/main" id="{6250310B-9D77-59D7-F611-418101B0DC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6" descr="Royal Holloway, University of London">
            <a:extLst>
              <a:ext uri="{FF2B5EF4-FFF2-40B4-BE49-F238E27FC236}">
                <a16:creationId xmlns:a16="http://schemas.microsoft.com/office/drawing/2014/main" id="{1EF21691-26AE-03C5-221C-2985E1246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6152" name="Picture 8" descr="Royal Holloway, University of London">
            <a:extLst>
              <a:ext uri="{FF2B5EF4-FFF2-40B4-BE49-F238E27FC236}">
                <a16:creationId xmlns:a16="http://schemas.microsoft.com/office/drawing/2014/main" id="{C80FB793-0ABC-F66C-3F71-E3BF5BEAB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958" y="4862371"/>
            <a:ext cx="2930535" cy="146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Altrincham College - GCSEPod">
            <a:extLst>
              <a:ext uri="{FF2B5EF4-FFF2-40B4-BE49-F238E27FC236}">
                <a16:creationId xmlns:a16="http://schemas.microsoft.com/office/drawing/2014/main" id="{AE79C059-82F1-E1C2-FB20-5148879208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" t="4270" r="5108" b="4857"/>
          <a:stretch/>
        </p:blipFill>
        <p:spPr bwMode="auto">
          <a:xfrm>
            <a:off x="7397994" y="1315453"/>
            <a:ext cx="3224464" cy="350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6A9243-B8B1-A2BC-0D88-CAA79C53423B}"/>
              </a:ext>
            </a:extLst>
          </p:cNvPr>
          <p:cNvSpPr txBox="1"/>
          <p:nvPr/>
        </p:nvSpPr>
        <p:spPr>
          <a:xfrm>
            <a:off x="7244165" y="6158670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dirty="0">
                <a:hlinkClick r:id="rId7"/>
              </a:rPr>
              <a:t>https://www.youtube.com/@HistoryHub/playlists</a:t>
            </a:r>
            <a:endParaRPr lang="en-GB" dirty="0"/>
          </a:p>
          <a:p>
            <a:endParaRPr lang="en-GB" dirty="0"/>
          </a:p>
        </p:txBody>
      </p:sp>
      <p:pic>
        <p:nvPicPr>
          <p:cNvPr id="1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BF008AB-4CAF-F88A-86DD-F632964F7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529218" y="51206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2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577"/>
    </mc:Choice>
    <mc:Fallback xmlns="">
      <p:transition spd="slow" advTm="47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39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C44-9074-0E5D-BAB1-9A1A39ACF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CEA3AC-4567-97EB-82CD-583438439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926" y="1442913"/>
            <a:ext cx="11502190" cy="517742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Past papers will help you improve your subject knowledge, timing and writing structure.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Although we will continue to practice questions in our PPEs and during lesson time, it is important that you practice as many questions as you can before your exams.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Your class teacher will be happy to mark any past papers that you complete in your own time.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 can find past papers on your History class TEAMs channel, and also on the AQA website. Make sure you select the correct courses – which are on the first slide of this PowerPoint.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D90B0B0-1C21-6FB4-A9EC-9FB5EBE40FC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15453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35E355-D950-7798-F5F1-4EF5936C0A45}"/>
              </a:ext>
            </a:extLst>
          </p:cNvPr>
          <p:cNvSpPr txBox="1">
            <a:spLocks/>
          </p:cNvSpPr>
          <p:nvPr/>
        </p:nvSpPr>
        <p:spPr>
          <a:xfrm>
            <a:off x="838200" y="237665"/>
            <a:ext cx="10515600" cy="888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bg1"/>
                </a:solidFill>
              </a:rPr>
              <a:t>Past History Papers</a:t>
            </a:r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6" name="Picture 2" descr="Keys - Exact Fit - White">
            <a:extLst>
              <a:ext uri="{FF2B5EF4-FFF2-40B4-BE49-F238E27FC236}">
                <a16:creationId xmlns:a16="http://schemas.microsoft.com/office/drawing/2014/main" id="{C1BF033E-5873-C5DC-C4AA-BC7AE2476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0F81E8D-837A-41D6-53B8-767A3EF92E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29218" y="69920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2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741"/>
    </mc:Choice>
    <mc:Fallback xmlns="">
      <p:transition spd="slow" advTm="64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EC05-7B60-57B6-35A1-DFDA948AB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F502F-C3D3-52D8-36DA-0C89182DC5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Overall, you need to test yourself and strengthen your memory so on the day of your exam you are confident in what you know.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Test yourself on old topics</a:t>
            </a:r>
          </a:p>
          <a:p>
            <a:pPr marL="0" indent="0">
              <a:buNone/>
            </a:pPr>
            <a:r>
              <a:rPr lang="en-US" dirty="0"/>
              <a:t>Mix up the order</a:t>
            </a:r>
          </a:p>
          <a:p>
            <a:pPr marL="0" indent="0">
              <a:buNone/>
            </a:pPr>
            <a:r>
              <a:rPr lang="en-US" dirty="0"/>
              <a:t>Create quizzes</a:t>
            </a:r>
          </a:p>
          <a:p>
            <a:pPr marL="0" indent="0">
              <a:buNone/>
            </a:pPr>
            <a:r>
              <a:rPr lang="en-US" dirty="0"/>
              <a:t>Interleave your learning – do not cram!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D6F193-9B9A-7219-942E-037A0B47C76D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315453"/>
          </a:xfrm>
          <a:prstGeom prst="rect">
            <a:avLst/>
          </a:prstGeom>
          <a:solidFill>
            <a:srgbClr val="991A36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b="1" u="sng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93CA00B-4B96-22E3-FC7D-B654CF220C2A}"/>
              </a:ext>
            </a:extLst>
          </p:cNvPr>
          <p:cNvSpPr txBox="1">
            <a:spLocks/>
          </p:cNvSpPr>
          <p:nvPr/>
        </p:nvSpPr>
        <p:spPr>
          <a:xfrm>
            <a:off x="1499938" y="189242"/>
            <a:ext cx="10515600" cy="888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u="sng" dirty="0">
                <a:solidFill>
                  <a:schemeClr val="bg1"/>
                </a:solidFill>
              </a:rPr>
              <a:t>Retrieval Practice makes perfect!</a:t>
            </a:r>
            <a:endParaRPr lang="en-GB" b="1" u="sng" dirty="0">
              <a:solidFill>
                <a:schemeClr val="bg1"/>
              </a:solidFill>
            </a:endParaRPr>
          </a:p>
        </p:txBody>
      </p:sp>
      <p:pic>
        <p:nvPicPr>
          <p:cNvPr id="6" name="Picture 2" descr="Keys - Exact Fit - White">
            <a:extLst>
              <a:ext uri="{FF2B5EF4-FFF2-40B4-BE49-F238E27FC236}">
                <a16:creationId xmlns:a16="http://schemas.microsoft.com/office/drawing/2014/main" id="{375789B9-D73B-40DE-38EA-C13E520C6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62" y="36166"/>
            <a:ext cx="2873848" cy="9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7BAC72-A18E-D53F-1C47-3F672D6715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29218" y="7092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95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075"/>
    </mc:Choice>
    <mc:Fallback xmlns="">
      <p:transition spd="slow" advTm="56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7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D6FB37B9F14E44869D9E0EF2DAF4E7" ma:contentTypeVersion="17" ma:contentTypeDescription="Create a new document." ma:contentTypeScope="" ma:versionID="96ceb983cda1d7aa542bb42955af36d5">
  <xsd:schema xmlns:xsd="http://www.w3.org/2001/XMLSchema" xmlns:xs="http://www.w3.org/2001/XMLSchema" xmlns:p="http://schemas.microsoft.com/office/2006/metadata/properties" xmlns:ns2="913b3a04-fe76-47e2-86e8-2dbb6722e609" xmlns:ns3="92e14fe5-5db3-4e84-b802-5441ea3ea674" targetNamespace="http://schemas.microsoft.com/office/2006/metadata/properties" ma:root="true" ma:fieldsID="c8cba7bb120bae750aa87ea627d01246" ns2:_="" ns3:_="">
    <xsd:import namespace="913b3a04-fe76-47e2-86e8-2dbb6722e609"/>
    <xsd:import namespace="92e14fe5-5db3-4e84-b802-5441ea3ea6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3b3a04-fe76-47e2-86e8-2dbb6722e6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c66c7601-3705-40a9-a1e1-b249fa7d71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e14fe5-5db3-4e84-b802-5441ea3ea67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5d52fe9d-6a6d-453d-91fe-d254cf375b17}" ma:internalName="TaxCatchAll" ma:showField="CatchAllData" ma:web="92e14fe5-5db3-4e84-b802-5441ea3ea67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13b3a04-fe76-47e2-86e8-2dbb6722e609">
      <Terms xmlns="http://schemas.microsoft.com/office/infopath/2007/PartnerControls"/>
    </lcf76f155ced4ddcb4097134ff3c332f>
    <TaxCatchAll xmlns="92e14fe5-5db3-4e84-b802-5441ea3ea674" xsi:nil="true"/>
  </documentManagement>
</p:properties>
</file>

<file path=customXml/itemProps1.xml><?xml version="1.0" encoding="utf-8"?>
<ds:datastoreItem xmlns:ds="http://schemas.openxmlformats.org/officeDocument/2006/customXml" ds:itemID="{F9E2778E-5C2A-424E-AD33-78DF416F9319}"/>
</file>

<file path=customXml/itemProps2.xml><?xml version="1.0" encoding="utf-8"?>
<ds:datastoreItem xmlns:ds="http://schemas.openxmlformats.org/officeDocument/2006/customXml" ds:itemID="{9572A079-3402-4A93-9AC6-3F875B03C2DF}"/>
</file>

<file path=customXml/itemProps3.xml><?xml version="1.0" encoding="utf-8"?>
<ds:datastoreItem xmlns:ds="http://schemas.openxmlformats.org/officeDocument/2006/customXml" ds:itemID="{E88221ED-5BBF-4B10-B339-8DE0AA9902BE}"/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745</Words>
  <Application>Microsoft Office PowerPoint</Application>
  <PresentationFormat>Widescreen</PresentationFormat>
  <Paragraphs>66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Office Theme</vt:lpstr>
      <vt:lpstr>   How to revise for your History GCSE</vt:lpstr>
      <vt:lpstr>PowerPoint Presentation</vt:lpstr>
      <vt:lpstr>Attend the revision sessions your teachers are running for you.</vt:lpstr>
      <vt:lpstr>PowerPoint Presentation</vt:lpstr>
      <vt:lpstr>Using detailed mind maps </vt:lpstr>
      <vt:lpstr>Fact files</vt:lpstr>
      <vt:lpstr>Make your own flashcards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revise for your History GCSE</dc:title>
  <dc:creator>Nick Ansell</dc:creator>
  <cp:lastModifiedBy>Anthony Motteram</cp:lastModifiedBy>
  <cp:revision>5</cp:revision>
  <dcterms:created xsi:type="dcterms:W3CDTF">2024-01-30T17:52:39Z</dcterms:created>
  <dcterms:modified xsi:type="dcterms:W3CDTF">2024-02-03T00:20:35Z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0x010100DCD6FB37B9F14E44869D9E0EF2DAF4E7</vt:lpwstr>
  </property>
</Properties>
</file>