
<file path=[Content_Types].xml><?xml version="1.0" encoding="utf-8"?>
<Types xmlns="http://schemas.openxmlformats.org/package/2006/content-types">
  <Default Extension="png" ContentType="image/png"/>
  <Default Extension="m4a" ContentType="audio/mp4"/>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346" r:id="rId5"/>
    <p:sldId id="347" r:id="rId6"/>
    <p:sldId id="338" r:id="rId7"/>
    <p:sldId id="339" r:id="rId8"/>
    <p:sldId id="348" r:id="rId9"/>
    <p:sldId id="341" r:id="rId10"/>
    <p:sldId id="345" r:id="rId11"/>
    <p:sldId id="342" r:id="rId12"/>
    <p:sldId id="34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678" y="1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21656B-FA20-4099-9807-19C81B7D9FAF}" type="datetimeFigureOut">
              <a:rPr lang="en-GB" smtClean="0"/>
              <a:t>01/02/2024</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4D1664-4C8A-413D-9F75-7850F6BD7E11}" type="slidenum">
              <a:rPr lang="en-GB" smtClean="0"/>
              <a:t>‹#›</a:t>
            </a:fld>
            <a:endParaRPr lang="en-GB"/>
          </a:p>
        </p:txBody>
      </p:sp>
    </p:spTree>
    <p:extLst>
      <p:ext uri="{BB962C8B-B14F-4D97-AF65-F5344CB8AC3E}">
        <p14:creationId xmlns:p14="http://schemas.microsoft.com/office/powerpoint/2010/main" val="800889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fL">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033C452-C053-4CB5-87E4-B1CA13433725}"/>
              </a:ext>
            </a:extLst>
          </p:cNvPr>
          <p:cNvSpPr>
            <a:spLocks noGrp="1"/>
          </p:cNvSpPr>
          <p:nvPr>
            <p:ph type="dt" sz="half" idx="10"/>
          </p:nvPr>
        </p:nvSpPr>
        <p:spPr/>
        <p:txBody>
          <a:bodyPr/>
          <a:lstStyle/>
          <a:p>
            <a:fld id="{35EC135B-5471-4245-9866-D527BF5B593F}" type="datetimeFigureOut">
              <a:rPr lang="en-GB" smtClean="0"/>
              <a:t>01/02/2024</a:t>
            </a:fld>
            <a:endParaRPr lang="en-GB"/>
          </a:p>
        </p:txBody>
      </p:sp>
      <p:sp>
        <p:nvSpPr>
          <p:cNvPr id="4" name="Footer Placeholder 3">
            <a:extLst>
              <a:ext uri="{FF2B5EF4-FFF2-40B4-BE49-F238E27FC236}">
                <a16:creationId xmlns:a16="http://schemas.microsoft.com/office/drawing/2014/main" id="{1629898D-FACC-45CA-B81A-1E98C270F64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D7D78D0-0AB5-423B-AE51-84273C11FF17}"/>
              </a:ext>
            </a:extLst>
          </p:cNvPr>
          <p:cNvSpPr>
            <a:spLocks noGrp="1"/>
          </p:cNvSpPr>
          <p:nvPr>
            <p:ph type="sldNum" sz="quarter" idx="12"/>
          </p:nvPr>
        </p:nvSpPr>
        <p:spPr/>
        <p:txBody>
          <a:bodyPr/>
          <a:lstStyle/>
          <a:p>
            <a:fld id="{81BF546D-C6DE-49B7-9FC8-9FD533BC98D4}" type="slidenum">
              <a:rPr lang="en-GB" smtClean="0"/>
              <a:t>‹#›</a:t>
            </a:fld>
            <a:endParaRPr lang="en-GB"/>
          </a:p>
        </p:txBody>
      </p:sp>
      <p:pic>
        <p:nvPicPr>
          <p:cNvPr id="7" name="Picture 2">
            <a:extLst>
              <a:ext uri="{FF2B5EF4-FFF2-40B4-BE49-F238E27FC236}">
                <a16:creationId xmlns:a16="http://schemas.microsoft.com/office/drawing/2014/main" id="{32DB4D46-286A-499C-BDB4-CBF48B53097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200000">
            <a:off x="-1540993" y="2100227"/>
            <a:ext cx="3607151"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9781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 L O">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033C452-C053-4CB5-87E4-B1CA13433725}"/>
              </a:ext>
            </a:extLst>
          </p:cNvPr>
          <p:cNvSpPr>
            <a:spLocks noGrp="1"/>
          </p:cNvSpPr>
          <p:nvPr>
            <p:ph type="dt" sz="half" idx="10"/>
          </p:nvPr>
        </p:nvSpPr>
        <p:spPr/>
        <p:txBody>
          <a:bodyPr/>
          <a:lstStyle/>
          <a:p>
            <a:fld id="{35EC135B-5471-4245-9866-D527BF5B593F}" type="datetimeFigureOut">
              <a:rPr lang="en-GB" smtClean="0"/>
              <a:t>01/02/2024</a:t>
            </a:fld>
            <a:endParaRPr lang="en-GB"/>
          </a:p>
        </p:txBody>
      </p:sp>
      <p:sp>
        <p:nvSpPr>
          <p:cNvPr id="4" name="Footer Placeholder 3">
            <a:extLst>
              <a:ext uri="{FF2B5EF4-FFF2-40B4-BE49-F238E27FC236}">
                <a16:creationId xmlns:a16="http://schemas.microsoft.com/office/drawing/2014/main" id="{1629898D-FACC-45CA-B81A-1E98C270F64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D7D78D0-0AB5-423B-AE51-84273C11FF17}"/>
              </a:ext>
            </a:extLst>
          </p:cNvPr>
          <p:cNvSpPr>
            <a:spLocks noGrp="1"/>
          </p:cNvSpPr>
          <p:nvPr>
            <p:ph type="sldNum" sz="quarter" idx="12"/>
          </p:nvPr>
        </p:nvSpPr>
        <p:spPr/>
        <p:txBody>
          <a:bodyPr/>
          <a:lstStyle/>
          <a:p>
            <a:fld id="{81BF546D-C6DE-49B7-9FC8-9FD533BC98D4}" type="slidenum">
              <a:rPr lang="en-GB" smtClean="0"/>
              <a:t>‹#›</a:t>
            </a:fld>
            <a:endParaRPr lang="en-GB"/>
          </a:p>
        </p:txBody>
      </p:sp>
      <p:pic>
        <p:nvPicPr>
          <p:cNvPr id="6" name="Picture 3">
            <a:extLst>
              <a:ext uri="{FF2B5EF4-FFF2-40B4-BE49-F238E27FC236}">
                <a16:creationId xmlns:a16="http://schemas.microsoft.com/office/drawing/2014/main" id="{3F4D968B-9B82-42BE-83F2-D04F51B5596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7813" y="548680"/>
            <a:ext cx="78295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a:extLst>
              <a:ext uri="{FF2B5EF4-FFF2-40B4-BE49-F238E27FC236}">
                <a16:creationId xmlns:a16="http://schemas.microsoft.com/office/drawing/2014/main" id="{DBA66E4E-014A-46F0-A3B6-E6A46B860923}"/>
              </a:ext>
            </a:extLst>
          </p:cNvPr>
          <p:cNvSpPr/>
          <p:nvPr userDrawn="1"/>
        </p:nvSpPr>
        <p:spPr>
          <a:xfrm>
            <a:off x="876301" y="1142423"/>
            <a:ext cx="10439399" cy="1569660"/>
          </a:xfrm>
          <a:prstGeom prst="rect">
            <a:avLst/>
          </a:prstGeom>
        </p:spPr>
        <p:txBody>
          <a:bodyPr wrap="square">
            <a:spAutoFit/>
          </a:bodyPr>
          <a:lstStyle/>
          <a:p>
            <a:r>
              <a:rPr lang="en-GB" sz="2400" b="1" dirty="0"/>
              <a:t>Success Criteria</a:t>
            </a:r>
          </a:p>
          <a:p>
            <a:endParaRPr lang="en-GB" sz="2400" dirty="0">
              <a:cs typeface="Arial" panose="020B0604020202020204" pitchFamily="34" charset="0"/>
            </a:endParaRPr>
          </a:p>
          <a:p>
            <a:r>
              <a:rPr lang="en-GB" sz="2400" dirty="0">
                <a:cs typeface="Arial" panose="020B0604020202020204" pitchFamily="34" charset="0"/>
              </a:rPr>
              <a:t>To be able to:</a:t>
            </a:r>
            <a:endParaRPr lang="en-GB" sz="2400" dirty="0"/>
          </a:p>
          <a:p>
            <a:endParaRPr lang="en-GB" sz="2400" b="1" dirty="0"/>
          </a:p>
        </p:txBody>
      </p:sp>
      <p:sp>
        <p:nvSpPr>
          <p:cNvPr id="9" name="Text Placeholder 3">
            <a:extLst>
              <a:ext uri="{FF2B5EF4-FFF2-40B4-BE49-F238E27FC236}">
                <a16:creationId xmlns:a16="http://schemas.microsoft.com/office/drawing/2014/main" id="{B2486AF0-A964-4D53-BDDC-92E8A932EE36}"/>
              </a:ext>
            </a:extLst>
          </p:cNvPr>
          <p:cNvSpPr>
            <a:spLocks noGrp="1"/>
          </p:cNvSpPr>
          <p:nvPr>
            <p:ph type="body" sz="quarter" idx="13"/>
          </p:nvPr>
        </p:nvSpPr>
        <p:spPr>
          <a:xfrm>
            <a:off x="876300" y="2217739"/>
            <a:ext cx="10439400" cy="2725737"/>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0" name="Picture 9" descr="A picture containing building&#10;&#10;Description generated with high confidence">
            <a:extLst>
              <a:ext uri="{FF2B5EF4-FFF2-40B4-BE49-F238E27FC236}">
                <a16:creationId xmlns:a16="http://schemas.microsoft.com/office/drawing/2014/main" id="{C6D63AC3-AD2D-42C0-862E-0F9F284A841B}"/>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2929" b="96862" l="6923" r="98462">
                        <a14:foregroundMark x1="10000" y1="13808" x2="10000" y2="13808"/>
                        <a14:foregroundMark x1="7308" y1="10669" x2="7308" y2="10669"/>
                        <a14:foregroundMark x1="8462" y1="8577" x2="8462" y2="8577"/>
                        <a14:foregroundMark x1="8462" y1="8368" x2="8462" y2="8368"/>
                        <a14:foregroundMark x1="57692" y1="2929" x2="57692" y2="2929"/>
                        <a14:foregroundMark x1="91538" y1="85356" x2="91538" y2="85356"/>
                        <a14:foregroundMark x1="28846" y1="92678" x2="28846" y2="92678"/>
                        <a14:foregroundMark x1="33462" y1="96862" x2="33462" y2="96862"/>
                        <a14:foregroundMark x1="98846" y1="91004" x2="98846" y2="91004"/>
                        <a14:foregroundMark x1="7308" y1="12134" x2="7308" y2="12134"/>
                        <a14:foregroundMark x1="9231" y1="11506" x2="9231" y2="11506"/>
                        <a14:foregroundMark x1="9231" y1="11088" x2="9231" y2="10879"/>
                        <a14:foregroundMark x1="9231" y1="10879" x2="9231" y2="10879"/>
                        <a14:foregroundMark x1="9231" y1="11088" x2="9231" y2="11088"/>
                        <a14:foregroundMark x1="9231" y1="11088" x2="9231" y2="11088"/>
                        <a14:foregroundMark x1="6923" y1="11715" x2="6923" y2="11715"/>
                        <a14:foregroundMark x1="8846" y1="11925" x2="8846" y2="11925"/>
                        <a14:foregroundMark x1="9231" y1="11925" x2="6538" y2="12134"/>
                        <a14:foregroundMark x1="11538" y1="14644" x2="8077" y2="8996"/>
                        <a14:foregroundMark x1="8077" y1="9205" x2="8462" y2="12134"/>
                      </a14:backgroundRemoval>
                    </a14:imgEffect>
                  </a14:imgLayer>
                </a14:imgProps>
              </a:ext>
              <a:ext uri="{28A0092B-C50C-407E-A947-70E740481C1C}">
                <a14:useLocalDpi xmlns:a14="http://schemas.microsoft.com/office/drawing/2010/main" val="0"/>
              </a:ext>
            </a:extLst>
          </a:blip>
          <a:stretch>
            <a:fillRect/>
          </a:stretch>
        </p:blipFill>
        <p:spPr>
          <a:xfrm>
            <a:off x="9488639" y="3132873"/>
            <a:ext cx="2696959" cy="3718691"/>
          </a:xfrm>
          <a:prstGeom prst="rect">
            <a:avLst/>
          </a:prstGeom>
        </p:spPr>
      </p:pic>
    </p:spTree>
    <p:extLst>
      <p:ext uri="{BB962C8B-B14F-4D97-AF65-F5344CB8AC3E}">
        <p14:creationId xmlns:p14="http://schemas.microsoft.com/office/powerpoint/2010/main" val="1098119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PNI">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5E52BA-C731-4CB0-8530-16F4372DE6A3}" type="datetimeFigureOut">
              <a:rPr lang="en-GB" smtClean="0"/>
              <a:t>01/02/2024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BF3CFA8-3BFB-45AC-8007-2ED47EFD9257}" type="slidenum">
              <a:rPr lang="en-GB" smtClean="0"/>
              <a:t>‹#›</a:t>
            </a:fld>
            <a:endParaRPr lang="en-GB"/>
          </a:p>
        </p:txBody>
      </p:sp>
      <p:pic>
        <p:nvPicPr>
          <p:cNvPr id="5" name="Picture 4">
            <a:extLst>
              <a:ext uri="{FF2B5EF4-FFF2-40B4-BE49-F238E27FC236}">
                <a16:creationId xmlns:a16="http://schemas.microsoft.com/office/drawing/2014/main" id="{D365B617-939A-4135-854F-CC757BCF90DD}"/>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5279" r="26213" b="-10249"/>
          <a:stretch/>
        </p:blipFill>
        <p:spPr bwMode="auto">
          <a:xfrm rot="16200000">
            <a:off x="-1608857" y="2204864"/>
            <a:ext cx="3816424"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1426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struc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033C452-C053-4CB5-87E4-B1CA13433725}"/>
              </a:ext>
            </a:extLst>
          </p:cNvPr>
          <p:cNvSpPr>
            <a:spLocks noGrp="1"/>
          </p:cNvSpPr>
          <p:nvPr>
            <p:ph type="dt" sz="half" idx="10"/>
          </p:nvPr>
        </p:nvSpPr>
        <p:spPr/>
        <p:txBody>
          <a:bodyPr/>
          <a:lstStyle/>
          <a:p>
            <a:fld id="{35EC135B-5471-4245-9866-D527BF5B593F}" type="datetimeFigureOut">
              <a:rPr lang="en-GB" smtClean="0"/>
              <a:t>01/02/2024</a:t>
            </a:fld>
            <a:endParaRPr lang="en-GB"/>
          </a:p>
        </p:txBody>
      </p:sp>
      <p:sp>
        <p:nvSpPr>
          <p:cNvPr id="4" name="Footer Placeholder 3">
            <a:extLst>
              <a:ext uri="{FF2B5EF4-FFF2-40B4-BE49-F238E27FC236}">
                <a16:creationId xmlns:a16="http://schemas.microsoft.com/office/drawing/2014/main" id="{1629898D-FACC-45CA-B81A-1E98C270F64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D7D78D0-0AB5-423B-AE51-84273C11FF17}"/>
              </a:ext>
            </a:extLst>
          </p:cNvPr>
          <p:cNvSpPr>
            <a:spLocks noGrp="1"/>
          </p:cNvSpPr>
          <p:nvPr>
            <p:ph type="sldNum" sz="quarter" idx="12"/>
          </p:nvPr>
        </p:nvSpPr>
        <p:spPr/>
        <p:txBody>
          <a:bodyPr/>
          <a:lstStyle/>
          <a:p>
            <a:fld id="{81BF546D-C6DE-49B7-9FC8-9FD533BC98D4}" type="slidenum">
              <a:rPr lang="en-GB" smtClean="0"/>
              <a:t>‹#›</a:t>
            </a:fld>
            <a:endParaRPr lang="en-GB"/>
          </a:p>
        </p:txBody>
      </p:sp>
      <p:pic>
        <p:nvPicPr>
          <p:cNvPr id="6" name="Picture 5">
            <a:extLst>
              <a:ext uri="{FF2B5EF4-FFF2-40B4-BE49-F238E27FC236}">
                <a16:creationId xmlns:a16="http://schemas.microsoft.com/office/drawing/2014/main" id="{83D34D88-9C17-4B11-9CDC-0235DAEEBE8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4087" t="4828" r="32008" b="674"/>
          <a:stretch/>
        </p:blipFill>
        <p:spPr bwMode="auto">
          <a:xfrm rot="16200000">
            <a:off x="-1086277" y="1664804"/>
            <a:ext cx="2664296"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8367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Appl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5E52BA-C731-4CB0-8530-16F4372DE6A3}" type="datetimeFigureOut">
              <a:rPr lang="en-GB" smtClean="0"/>
              <a:t>01/02/2024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BF3CFA8-3BFB-45AC-8007-2ED47EFD9257}" type="slidenum">
              <a:rPr lang="en-GB" smtClean="0"/>
              <a:t>‹#›</a:t>
            </a:fld>
            <a:endParaRPr lang="en-GB"/>
          </a:p>
        </p:txBody>
      </p:sp>
      <p:pic>
        <p:nvPicPr>
          <p:cNvPr id="5" name="Picture 6">
            <a:extLst>
              <a:ext uri="{FF2B5EF4-FFF2-40B4-BE49-F238E27FC236}">
                <a16:creationId xmlns:a16="http://schemas.microsoft.com/office/drawing/2014/main" id="{49AEBD68-C28E-4A59-9FF2-2DB38D679AA7}"/>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0876" t="-6038" r="10074" b="-4210"/>
          <a:stretch/>
        </p:blipFill>
        <p:spPr bwMode="auto">
          <a:xfrm rot="16200000">
            <a:off x="-2882182" y="3417654"/>
            <a:ext cx="6242001" cy="504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1018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Apply RAMP">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5E52BA-C731-4CB0-8530-16F4372DE6A3}" type="datetimeFigureOut">
              <a:rPr lang="en-GB" smtClean="0"/>
              <a:t>01/02/2024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BF3CFA8-3BFB-45AC-8007-2ED47EFD9257}" type="slidenum">
              <a:rPr lang="en-GB" smtClean="0"/>
              <a:t>‹#›</a:t>
            </a:fld>
            <a:endParaRPr lang="en-GB"/>
          </a:p>
        </p:txBody>
      </p:sp>
      <p:pic>
        <p:nvPicPr>
          <p:cNvPr id="5" name="Picture 6">
            <a:extLst>
              <a:ext uri="{FF2B5EF4-FFF2-40B4-BE49-F238E27FC236}">
                <a16:creationId xmlns:a16="http://schemas.microsoft.com/office/drawing/2014/main" id="{49AEBD68-C28E-4A59-9FF2-2DB38D679AA7}"/>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0876" t="-6038" r="10074" b="-4210"/>
          <a:stretch/>
        </p:blipFill>
        <p:spPr bwMode="auto">
          <a:xfrm rot="16200000">
            <a:off x="-2882182" y="3417654"/>
            <a:ext cx="6242001" cy="504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7">
            <a:extLst>
              <a:ext uri="{FF2B5EF4-FFF2-40B4-BE49-F238E27FC236}">
                <a16:creationId xmlns:a16="http://schemas.microsoft.com/office/drawing/2014/main" id="{CC3F0308-5728-46E5-8847-D8B29BC348F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906850" y="1946377"/>
            <a:ext cx="3372905" cy="5775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5193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view">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033C452-C053-4CB5-87E4-B1CA13433725}"/>
              </a:ext>
            </a:extLst>
          </p:cNvPr>
          <p:cNvSpPr>
            <a:spLocks noGrp="1"/>
          </p:cNvSpPr>
          <p:nvPr>
            <p:ph type="dt" sz="half" idx="10"/>
          </p:nvPr>
        </p:nvSpPr>
        <p:spPr/>
        <p:txBody>
          <a:bodyPr/>
          <a:lstStyle/>
          <a:p>
            <a:fld id="{35EC135B-5471-4245-9866-D527BF5B593F}" type="datetimeFigureOut">
              <a:rPr lang="en-GB" smtClean="0"/>
              <a:t>01/02/2024</a:t>
            </a:fld>
            <a:endParaRPr lang="en-GB"/>
          </a:p>
        </p:txBody>
      </p:sp>
      <p:sp>
        <p:nvSpPr>
          <p:cNvPr id="4" name="Footer Placeholder 3">
            <a:extLst>
              <a:ext uri="{FF2B5EF4-FFF2-40B4-BE49-F238E27FC236}">
                <a16:creationId xmlns:a16="http://schemas.microsoft.com/office/drawing/2014/main" id="{1629898D-FACC-45CA-B81A-1E98C270F64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D7D78D0-0AB5-423B-AE51-84273C11FF17}"/>
              </a:ext>
            </a:extLst>
          </p:cNvPr>
          <p:cNvSpPr>
            <a:spLocks noGrp="1"/>
          </p:cNvSpPr>
          <p:nvPr>
            <p:ph type="sldNum" sz="quarter" idx="12"/>
          </p:nvPr>
        </p:nvSpPr>
        <p:spPr/>
        <p:txBody>
          <a:bodyPr/>
          <a:lstStyle/>
          <a:p>
            <a:fld id="{81BF546D-C6DE-49B7-9FC8-9FD533BC98D4}" type="slidenum">
              <a:rPr lang="en-GB" smtClean="0"/>
              <a:t>‹#›</a:t>
            </a:fld>
            <a:endParaRPr lang="en-GB"/>
          </a:p>
        </p:txBody>
      </p:sp>
      <p:pic>
        <p:nvPicPr>
          <p:cNvPr id="6" name="Picture 7">
            <a:extLst>
              <a:ext uri="{FF2B5EF4-FFF2-40B4-BE49-F238E27FC236}">
                <a16:creationId xmlns:a16="http://schemas.microsoft.com/office/drawing/2014/main" id="{686FE5F3-01A8-4D18-9085-D2BE0A6C3B14}"/>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8538" t="1" r="38319" b="-2128"/>
          <a:stretch/>
        </p:blipFill>
        <p:spPr bwMode="auto">
          <a:xfrm>
            <a:off x="211162" y="548680"/>
            <a:ext cx="1820838" cy="457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679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Review AN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5E52BA-C731-4CB0-8530-16F4372DE6A3}" type="datetimeFigureOut">
              <a:rPr lang="en-GB" smtClean="0"/>
              <a:t>01/02/2024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BF3CFA8-3BFB-45AC-8007-2ED47EFD9257}" type="slidenum">
              <a:rPr lang="en-GB" smtClean="0"/>
              <a:t>‹#›</a:t>
            </a:fld>
            <a:endParaRPr lang="en-GB"/>
          </a:p>
        </p:txBody>
      </p:sp>
      <p:sp>
        <p:nvSpPr>
          <p:cNvPr id="5" name="Rectangle 4">
            <a:extLst>
              <a:ext uri="{FF2B5EF4-FFF2-40B4-BE49-F238E27FC236}">
                <a16:creationId xmlns:a16="http://schemas.microsoft.com/office/drawing/2014/main" id="{14C24C1B-4201-422E-8F40-27BDF8AE4F39}"/>
              </a:ext>
            </a:extLst>
          </p:cNvPr>
          <p:cNvSpPr/>
          <p:nvPr userDrawn="1"/>
        </p:nvSpPr>
        <p:spPr>
          <a:xfrm>
            <a:off x="0" y="548680"/>
            <a:ext cx="3233635" cy="461665"/>
          </a:xfrm>
          <a:prstGeom prst="rect">
            <a:avLst/>
          </a:prstGeom>
          <a:solidFill>
            <a:srgbClr val="00B0F0"/>
          </a:solidFill>
        </p:spPr>
        <p:txBody>
          <a:bodyPr wrap="square" lIns="91440" tIns="45720" rIns="91440" bIns="45720">
            <a:spAutoFit/>
          </a:bodyPr>
          <a:lstStyle/>
          <a:p>
            <a:pPr algn="ctr"/>
            <a:r>
              <a:rPr lang="en-US" sz="2400" b="1" cap="all" dirty="0">
                <a:ln w="9000" cmpd="sng">
                  <a:solidFill>
                    <a:schemeClr val="accent4">
                      <a:shade val="50000"/>
                      <a:satMod val="120000"/>
                    </a:schemeClr>
                  </a:solidFill>
                  <a:prstDash val="solid"/>
                </a:ln>
                <a:solidFill>
                  <a:schemeClr val="bg1"/>
                </a:solidFill>
              </a:rPr>
              <a:t>REVIEW</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 </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rPr>
              <a:t>Purple Pen</a:t>
            </a:r>
          </a:p>
        </p:txBody>
      </p:sp>
    </p:spTree>
    <p:extLst>
      <p:ext uri="{BB962C8B-B14F-4D97-AF65-F5344CB8AC3E}">
        <p14:creationId xmlns:p14="http://schemas.microsoft.com/office/powerpoint/2010/main" val="1101110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 L O RGB">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033C452-C053-4CB5-87E4-B1CA13433725}"/>
              </a:ext>
            </a:extLst>
          </p:cNvPr>
          <p:cNvSpPr>
            <a:spLocks noGrp="1"/>
          </p:cNvSpPr>
          <p:nvPr>
            <p:ph type="dt" sz="half" idx="10"/>
          </p:nvPr>
        </p:nvSpPr>
        <p:spPr/>
        <p:txBody>
          <a:bodyPr/>
          <a:lstStyle/>
          <a:p>
            <a:fld id="{35EC135B-5471-4245-9866-D527BF5B593F}" type="datetimeFigureOut">
              <a:rPr lang="en-GB" smtClean="0"/>
              <a:t>01/02/2024</a:t>
            </a:fld>
            <a:endParaRPr lang="en-GB"/>
          </a:p>
        </p:txBody>
      </p:sp>
      <p:sp>
        <p:nvSpPr>
          <p:cNvPr id="4" name="Footer Placeholder 3">
            <a:extLst>
              <a:ext uri="{FF2B5EF4-FFF2-40B4-BE49-F238E27FC236}">
                <a16:creationId xmlns:a16="http://schemas.microsoft.com/office/drawing/2014/main" id="{1629898D-FACC-45CA-B81A-1E98C270F64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D7D78D0-0AB5-423B-AE51-84273C11FF17}"/>
              </a:ext>
            </a:extLst>
          </p:cNvPr>
          <p:cNvSpPr>
            <a:spLocks noGrp="1"/>
          </p:cNvSpPr>
          <p:nvPr>
            <p:ph type="sldNum" sz="quarter" idx="12"/>
          </p:nvPr>
        </p:nvSpPr>
        <p:spPr/>
        <p:txBody>
          <a:bodyPr/>
          <a:lstStyle/>
          <a:p>
            <a:fld id="{81BF546D-C6DE-49B7-9FC8-9FD533BC98D4}" type="slidenum">
              <a:rPr lang="en-GB" smtClean="0"/>
              <a:t>‹#›</a:t>
            </a:fld>
            <a:endParaRPr lang="en-GB"/>
          </a:p>
        </p:txBody>
      </p:sp>
      <p:pic>
        <p:nvPicPr>
          <p:cNvPr id="6" name="Picture 3">
            <a:extLst>
              <a:ext uri="{FF2B5EF4-FFF2-40B4-BE49-F238E27FC236}">
                <a16:creationId xmlns:a16="http://schemas.microsoft.com/office/drawing/2014/main" id="{3F4D968B-9B82-42BE-83F2-D04F51B5596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7813" y="548680"/>
            <a:ext cx="78295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a:extLst>
              <a:ext uri="{FF2B5EF4-FFF2-40B4-BE49-F238E27FC236}">
                <a16:creationId xmlns:a16="http://schemas.microsoft.com/office/drawing/2014/main" id="{EEB8B26E-BA8E-44BF-B4FF-94EFB559268C}"/>
              </a:ext>
            </a:extLst>
          </p:cNvPr>
          <p:cNvSpPr/>
          <p:nvPr userDrawn="1"/>
        </p:nvSpPr>
        <p:spPr>
          <a:xfrm>
            <a:off x="876301" y="1142424"/>
            <a:ext cx="10439399" cy="5262979"/>
          </a:xfrm>
          <a:prstGeom prst="rect">
            <a:avLst/>
          </a:prstGeom>
        </p:spPr>
        <p:txBody>
          <a:bodyPr wrap="square">
            <a:spAutoFit/>
          </a:bodyPr>
          <a:lstStyle/>
          <a:p>
            <a:r>
              <a:rPr lang="en-GB" sz="2400" b="1" dirty="0"/>
              <a:t>Success Criteria</a:t>
            </a:r>
          </a:p>
          <a:p>
            <a:endParaRPr lang="en-GB" sz="2400" dirty="0">
              <a:cs typeface="Arial" panose="020B0604020202020204" pitchFamily="34" charset="0"/>
            </a:endParaRPr>
          </a:p>
          <a:p>
            <a:r>
              <a:rPr lang="en-GB" sz="2400" dirty="0">
                <a:cs typeface="Arial" panose="020B0604020202020204" pitchFamily="34" charset="0"/>
              </a:rPr>
              <a:t>To be able to:</a:t>
            </a:r>
          </a:p>
          <a:p>
            <a:pPr marL="0" indent="0">
              <a:buFont typeface="Arial" panose="020B0604020202020204" pitchFamily="34" charset="0"/>
              <a:buNone/>
            </a:pPr>
            <a:endParaRPr lang="en-GB" sz="2400" dirty="0"/>
          </a:p>
          <a:p>
            <a:pPr marL="0" indent="0">
              <a:buFont typeface="Arial" panose="020B0604020202020204" pitchFamily="34" charset="0"/>
              <a:buNone/>
            </a:pPr>
            <a:endParaRPr lang="en-GB" sz="2400" dirty="0"/>
          </a:p>
          <a:p>
            <a:pPr marL="0" indent="0">
              <a:buFont typeface="Arial" panose="020B0604020202020204" pitchFamily="34" charset="0"/>
              <a:buNone/>
            </a:pPr>
            <a:endParaRPr lang="en-GB" sz="2400" dirty="0"/>
          </a:p>
          <a:p>
            <a:pPr marL="0" indent="0">
              <a:buFont typeface="Arial" panose="020B0604020202020204" pitchFamily="34" charset="0"/>
              <a:buNone/>
            </a:pPr>
            <a:endParaRPr lang="en-GB" sz="2400" dirty="0"/>
          </a:p>
          <a:p>
            <a:pPr marL="0" indent="0">
              <a:buFont typeface="Arial" panose="020B0604020202020204" pitchFamily="34" charset="0"/>
              <a:buNone/>
            </a:pPr>
            <a:endParaRPr lang="en-GB" sz="2400" dirty="0"/>
          </a:p>
          <a:p>
            <a:pPr marL="0" indent="0">
              <a:buFont typeface="Arial" panose="020B0604020202020204" pitchFamily="34" charset="0"/>
              <a:buNone/>
            </a:pPr>
            <a:endParaRPr lang="en-GB" sz="2400" dirty="0"/>
          </a:p>
          <a:p>
            <a:pPr marL="0" indent="0">
              <a:buFont typeface="Arial" panose="020B0604020202020204" pitchFamily="34" charset="0"/>
              <a:buNone/>
            </a:pPr>
            <a:endParaRPr lang="en-GB" sz="2400" dirty="0"/>
          </a:p>
          <a:p>
            <a:pPr marL="0" indent="0">
              <a:buFont typeface="Arial" panose="020B0604020202020204" pitchFamily="34" charset="0"/>
              <a:buNone/>
            </a:pPr>
            <a:r>
              <a:rPr lang="en-GB" sz="2400" b="1" dirty="0"/>
              <a:t>WWW</a:t>
            </a:r>
          </a:p>
          <a:p>
            <a:pPr marL="0" indent="0">
              <a:buFont typeface="Arial" panose="020B0604020202020204" pitchFamily="34" charset="0"/>
              <a:buNone/>
            </a:pPr>
            <a:r>
              <a:rPr lang="en-GB" sz="2400" b="1" dirty="0"/>
              <a:t>EBI</a:t>
            </a:r>
          </a:p>
          <a:p>
            <a:endParaRPr lang="en-GB" sz="2400" dirty="0"/>
          </a:p>
          <a:p>
            <a:endParaRPr lang="en-GB" sz="2400" b="1" dirty="0"/>
          </a:p>
        </p:txBody>
      </p:sp>
      <p:pic>
        <p:nvPicPr>
          <p:cNvPr id="12" name="Picture 2" descr="Related image">
            <a:extLst>
              <a:ext uri="{FF2B5EF4-FFF2-40B4-BE49-F238E27FC236}">
                <a16:creationId xmlns:a16="http://schemas.microsoft.com/office/drawing/2014/main" id="{DB71CCF1-66F2-4352-A327-68725C8B2FDE}"/>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860728" y="4639996"/>
            <a:ext cx="4331272" cy="2217521"/>
          </a:xfrm>
          <a:prstGeom prst="rect">
            <a:avLst/>
          </a:prstGeom>
          <a:noFill/>
          <a:extLst>
            <a:ext uri="{909E8E84-426E-40DD-AFC4-6F175D3DCCD1}">
              <a14:hiddenFill xmlns:a14="http://schemas.microsoft.com/office/drawing/2010/main">
                <a:solidFill>
                  <a:srgbClr val="FFFFFF"/>
                </a:solidFill>
              </a14:hiddenFill>
            </a:ext>
          </a:extLst>
        </p:spPr>
      </p:pic>
      <p:sp>
        <p:nvSpPr>
          <p:cNvPr id="13" name="Text Placeholder 3">
            <a:extLst>
              <a:ext uri="{FF2B5EF4-FFF2-40B4-BE49-F238E27FC236}">
                <a16:creationId xmlns:a16="http://schemas.microsoft.com/office/drawing/2014/main" id="{5AA65B13-E0AB-4B69-AE78-7ECCBA81B94C}"/>
              </a:ext>
            </a:extLst>
          </p:cNvPr>
          <p:cNvSpPr>
            <a:spLocks noGrp="1"/>
          </p:cNvSpPr>
          <p:nvPr>
            <p:ph type="body" sz="quarter" idx="13"/>
          </p:nvPr>
        </p:nvSpPr>
        <p:spPr>
          <a:xfrm>
            <a:off x="876300" y="2217739"/>
            <a:ext cx="10439400" cy="2725737"/>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986043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5E52BA-C731-4CB0-8530-16F4372DE6A3}" type="datetimeFigureOut">
              <a:rPr lang="en-GB" smtClean="0"/>
              <a:t>01/02/2024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BF3CFA8-3BFB-45AC-8007-2ED47EFD9257}" type="slidenum">
              <a:rPr lang="en-GB" smtClean="0"/>
              <a:t>‹#›</a:t>
            </a:fld>
            <a:endParaRPr lang="en-GB"/>
          </a:p>
        </p:txBody>
      </p:sp>
    </p:spTree>
    <p:extLst>
      <p:ext uri="{BB962C8B-B14F-4D97-AF65-F5344CB8AC3E}">
        <p14:creationId xmlns:p14="http://schemas.microsoft.com/office/powerpoint/2010/main" val="3884457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EC135B-5471-4245-9866-D527BF5B593F}" type="datetimeFigureOut">
              <a:rPr lang="en-GB" smtClean="0"/>
              <a:t>01/02/2024</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BF546D-C6DE-49B7-9FC8-9FD533BC98D4}" type="slidenum">
              <a:rPr lang="en-GB" smtClean="0"/>
              <a:t>‹#›</a:t>
            </a:fld>
            <a:endParaRPr lang="en-GB"/>
          </a:p>
        </p:txBody>
      </p:sp>
      <p:sp>
        <p:nvSpPr>
          <p:cNvPr id="7" name="Title 1"/>
          <p:cNvSpPr txBox="1">
            <a:spLocks/>
          </p:cNvSpPr>
          <p:nvPr userDrawn="1"/>
        </p:nvSpPr>
        <p:spPr>
          <a:xfrm>
            <a:off x="-32526" y="15756"/>
            <a:ext cx="12185079" cy="506487"/>
          </a:xfrm>
          <a:prstGeom prst="rect">
            <a:avLst/>
          </a:prstGeom>
          <a:solidFill>
            <a:srgbClr val="FFFF00"/>
          </a:solidFill>
          <a:ln>
            <a:solidFill>
              <a:schemeClr val="tx1"/>
            </a:solidFill>
          </a:ln>
        </p:spPr>
        <p:txBody>
          <a:bodyP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ctr"/>
            <a:r>
              <a:rPr lang="en-GB" sz="4400" b="1" dirty="0"/>
              <a:t>Revising for GCSE Statistics</a:t>
            </a:r>
          </a:p>
        </p:txBody>
      </p:sp>
      <p:sp>
        <p:nvSpPr>
          <p:cNvPr id="8" name="Date Placeholder 27">
            <a:extLst>
              <a:ext uri="{FF2B5EF4-FFF2-40B4-BE49-F238E27FC236}">
                <a16:creationId xmlns:a16="http://schemas.microsoft.com/office/drawing/2014/main" id="{E0F13892-97A5-4931-99DE-57EC0BD9EC2B}"/>
              </a:ext>
            </a:extLst>
          </p:cNvPr>
          <p:cNvSpPr txBox="1">
            <a:spLocks/>
          </p:cNvSpPr>
          <p:nvPr userDrawn="1"/>
        </p:nvSpPr>
        <p:spPr>
          <a:xfrm>
            <a:off x="9486379" y="44924"/>
            <a:ext cx="2696957"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15FFB29-7767-439B-9B6D-999B5CB2C60E}" type="datetime1">
              <a:rPr lang="en-GB" sz="2000" smtClean="0">
                <a:solidFill>
                  <a:schemeClr val="tx1"/>
                </a:solidFill>
              </a:rPr>
              <a:pPr algn="r"/>
              <a:t>01/02/2024</a:t>
            </a:fld>
            <a:endParaRPr lang="en-GB" sz="2000" dirty="0">
              <a:solidFill>
                <a:schemeClr val="tx1"/>
              </a:solidFill>
            </a:endParaRPr>
          </a:p>
        </p:txBody>
      </p:sp>
    </p:spTree>
    <p:extLst>
      <p:ext uri="{BB962C8B-B14F-4D97-AF65-F5344CB8AC3E}">
        <p14:creationId xmlns:p14="http://schemas.microsoft.com/office/powerpoint/2010/main" val="859894312"/>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63" r:id="rId3"/>
    <p:sldLayoutId id="2147483653" r:id="rId4"/>
    <p:sldLayoutId id="2147483654" r:id="rId5"/>
    <p:sldLayoutId id="2147483662" r:id="rId6"/>
    <p:sldLayoutId id="2147483655" r:id="rId7"/>
    <p:sldLayoutId id="2147483656" r:id="rId8"/>
    <p:sldLayoutId id="2147483659" r:id="rId9"/>
    <p:sldLayoutId id="2147483660" r:id="rId10"/>
  </p:sldLayoutIdLst>
  <p:txStyles>
    <p:titleStyle>
      <a:lvl1pPr algn="l" defTabSz="914400" rtl="0" eaLnBrk="1" latinLnBrk="0" hangingPunct="1">
        <a:spcBef>
          <a:spcPct val="0"/>
        </a:spcBef>
        <a:buNone/>
        <a:defRPr sz="2400" b="1" kern="1200" baseline="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hyperlink" Target="https://www.bbc.co.uk/bitesize/articles/zvdvbqt" TargetMode="External"/><Relationship Id="rId2" Type="http://schemas.openxmlformats.org/officeDocument/2006/relationships/hyperlink" Target="https://www.bbc.co.uk/bitesize/articles/zbcbd6f#zhvj7yc2" TargetMode="Externa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0.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0.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10.xml"/><Relationship Id="rId7" Type="http://schemas.openxmlformats.org/officeDocument/2006/relationships/image" Target="../media/image22.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9482F3-226E-CA0B-6E5E-E5BF27FE8B51}"/>
              </a:ext>
            </a:extLst>
          </p:cNvPr>
          <p:cNvSpPr txBox="1"/>
          <p:nvPr/>
        </p:nvSpPr>
        <p:spPr>
          <a:xfrm>
            <a:off x="4151784" y="641291"/>
            <a:ext cx="3960440" cy="830997"/>
          </a:xfrm>
          <a:prstGeom prst="rect">
            <a:avLst/>
          </a:prstGeom>
          <a:noFill/>
        </p:spPr>
        <p:txBody>
          <a:bodyPr wrap="square" rtlCol="0">
            <a:spAutoFit/>
          </a:bodyPr>
          <a:lstStyle/>
          <a:p>
            <a:r>
              <a:rPr lang="en-GB" sz="4800" dirty="0"/>
              <a:t>GCSE Statistics</a:t>
            </a:r>
          </a:p>
        </p:txBody>
      </p:sp>
      <p:sp>
        <p:nvSpPr>
          <p:cNvPr id="3" name="TextBox 2">
            <a:extLst>
              <a:ext uri="{FF2B5EF4-FFF2-40B4-BE49-F238E27FC236}">
                <a16:creationId xmlns:a16="http://schemas.microsoft.com/office/drawing/2014/main" id="{5BDE0AE3-B583-FEC4-8CF5-B78305264686}"/>
              </a:ext>
            </a:extLst>
          </p:cNvPr>
          <p:cNvSpPr txBox="1"/>
          <p:nvPr/>
        </p:nvSpPr>
        <p:spPr>
          <a:xfrm>
            <a:off x="1559496" y="1628800"/>
            <a:ext cx="9361040" cy="4401205"/>
          </a:xfrm>
          <a:prstGeom prst="rect">
            <a:avLst/>
          </a:prstGeom>
          <a:solidFill>
            <a:schemeClr val="tx2">
              <a:lumMod val="20000"/>
              <a:lumOff val="80000"/>
            </a:schemeClr>
          </a:solidFill>
        </p:spPr>
        <p:txBody>
          <a:bodyPr wrap="square" rtlCol="0">
            <a:spAutoFit/>
          </a:bodyPr>
          <a:lstStyle/>
          <a:p>
            <a:r>
              <a:rPr lang="en-GB" sz="2800" u="sng" dirty="0"/>
              <a:t>GCSE Exam Dates:</a:t>
            </a:r>
          </a:p>
          <a:p>
            <a:r>
              <a:rPr lang="en-GB" sz="2800" dirty="0"/>
              <a:t>1F/1H Wednesday 05 June Afternoon 1h30m</a:t>
            </a:r>
          </a:p>
          <a:p>
            <a:r>
              <a:rPr lang="en-GB" sz="2800" dirty="0"/>
              <a:t>2F/2H Monday 17 June Afternoon 1h30m</a:t>
            </a:r>
          </a:p>
          <a:p>
            <a:endParaRPr lang="en-GB" sz="2800" dirty="0"/>
          </a:p>
          <a:p>
            <a:r>
              <a:rPr lang="en-GB" sz="2800" dirty="0"/>
              <a:t>Exam Board: Pearson Edexcel</a:t>
            </a:r>
          </a:p>
          <a:p>
            <a:endParaRPr lang="en-GB" sz="2800" dirty="0"/>
          </a:p>
          <a:p>
            <a:r>
              <a:rPr lang="en-GB" sz="2800" dirty="0"/>
              <a:t>80 marks per paper (50% of marks each)</a:t>
            </a:r>
          </a:p>
          <a:p>
            <a:r>
              <a:rPr lang="en-GB" sz="2800" dirty="0"/>
              <a:t>Both papers allow Calculators</a:t>
            </a:r>
          </a:p>
          <a:p>
            <a:r>
              <a:rPr lang="en-GB" sz="2800" dirty="0"/>
              <a:t>Higher paper provides some of the formulae needed</a:t>
            </a:r>
          </a:p>
          <a:p>
            <a:r>
              <a:rPr lang="en-GB" sz="2800" dirty="0"/>
              <a:t>Foundation paper does not provide any formulae normally</a:t>
            </a:r>
          </a:p>
        </p:txBody>
      </p:sp>
      <p:pic>
        <p:nvPicPr>
          <p:cNvPr id="7" name="Recorded Sound">
            <a:hlinkClick r:id="" action="ppaction://media"/>
            <a:extLst>
              <a:ext uri="{FF2B5EF4-FFF2-40B4-BE49-F238E27FC236}">
                <a16:creationId xmlns:a16="http://schemas.microsoft.com/office/drawing/2014/main" id="{41823681-3A70-4325-AE36-8BD2A75CE36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170526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09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2A10A35-8143-4D69-7F14-802E90FDFD21}"/>
              </a:ext>
            </a:extLst>
          </p:cNvPr>
          <p:cNvSpPr txBox="1"/>
          <p:nvPr/>
        </p:nvSpPr>
        <p:spPr>
          <a:xfrm>
            <a:off x="6240016" y="692696"/>
            <a:ext cx="5780204" cy="5909310"/>
          </a:xfrm>
          <a:prstGeom prst="rect">
            <a:avLst/>
          </a:prstGeom>
          <a:solidFill>
            <a:schemeClr val="accent2">
              <a:lumMod val="40000"/>
              <a:lumOff val="60000"/>
            </a:schemeClr>
          </a:solidFill>
        </p:spPr>
        <p:txBody>
          <a:bodyPr wrap="square">
            <a:spAutoFit/>
          </a:bodyPr>
          <a:lstStyle/>
          <a:p>
            <a:pPr algn="l" fontAlgn="base"/>
            <a:r>
              <a:rPr lang="en-GB" b="1" i="0" dirty="0">
                <a:solidFill>
                  <a:srgbClr val="141414"/>
                </a:solidFill>
                <a:effectLst/>
                <a:latin typeface="ReithSans"/>
              </a:rPr>
              <a:t>Don't</a:t>
            </a:r>
          </a:p>
          <a:p>
            <a:pPr algn="l" fontAlgn="base"/>
            <a:r>
              <a:rPr lang="en-GB" b="1" i="0" dirty="0">
                <a:solidFill>
                  <a:srgbClr val="141414"/>
                </a:solidFill>
                <a:effectLst/>
                <a:latin typeface="inherit"/>
              </a:rPr>
              <a:t>Focus on other people</a:t>
            </a:r>
            <a:r>
              <a:rPr lang="en-GB" b="0" i="0" dirty="0">
                <a:solidFill>
                  <a:srgbClr val="141414"/>
                </a:solidFill>
                <a:effectLst/>
                <a:latin typeface="ReithSans"/>
              </a:rPr>
              <a:t> Everyone works in different ways and at a different pace. Some people plan while others start writing straight away. </a:t>
            </a:r>
          </a:p>
          <a:p>
            <a:pPr algn="l" fontAlgn="base"/>
            <a:r>
              <a:rPr lang="en-GB" b="0" i="0" dirty="0">
                <a:solidFill>
                  <a:srgbClr val="141414"/>
                </a:solidFill>
                <a:effectLst/>
                <a:latin typeface="ReithSans"/>
              </a:rPr>
              <a:t>– just focus on your paper and putting your best effort into it. This is the only thing you can affect.</a:t>
            </a:r>
          </a:p>
          <a:p>
            <a:pPr algn="l" fontAlgn="base"/>
            <a:endParaRPr lang="en-GB" b="1" i="0" dirty="0">
              <a:solidFill>
                <a:srgbClr val="141414"/>
              </a:solidFill>
              <a:effectLst/>
              <a:latin typeface="inherit"/>
            </a:endParaRPr>
          </a:p>
          <a:p>
            <a:pPr algn="l" fontAlgn="base"/>
            <a:r>
              <a:rPr lang="en-GB" b="1" i="0" dirty="0">
                <a:solidFill>
                  <a:srgbClr val="141414"/>
                </a:solidFill>
                <a:effectLst/>
                <a:latin typeface="inherit"/>
              </a:rPr>
              <a:t>Close your paper when you've finished</a:t>
            </a:r>
            <a:r>
              <a:rPr lang="en-GB" b="0" i="0" dirty="0">
                <a:solidFill>
                  <a:srgbClr val="141414"/>
                </a:solidFill>
                <a:effectLst/>
                <a:latin typeface="ReithSans"/>
              </a:rPr>
              <a:t> Once you're happy that you've answered as much of your exam as you can, if you've got time, go back through all of your answers before the exam finishes. </a:t>
            </a:r>
          </a:p>
          <a:p>
            <a:pPr algn="l" fontAlgn="base"/>
            <a:r>
              <a:rPr lang="en-GB" b="0" i="0" dirty="0">
                <a:solidFill>
                  <a:srgbClr val="141414"/>
                </a:solidFill>
                <a:effectLst/>
                <a:latin typeface="ReithSans"/>
              </a:rPr>
              <a:t>You might just think of an answer that you forgot earlier, or maybe you'll notice a spelling mistake. </a:t>
            </a:r>
          </a:p>
          <a:p>
            <a:pPr algn="l" fontAlgn="base"/>
            <a:endParaRPr lang="en-GB" dirty="0">
              <a:solidFill>
                <a:srgbClr val="141414"/>
              </a:solidFill>
              <a:latin typeface="ReithSans"/>
            </a:endParaRPr>
          </a:p>
          <a:p>
            <a:pPr algn="l" fontAlgn="base"/>
            <a:r>
              <a:rPr lang="en-GB" b="1" i="0" dirty="0">
                <a:solidFill>
                  <a:srgbClr val="141414"/>
                </a:solidFill>
                <a:effectLst/>
                <a:latin typeface="inherit"/>
              </a:rPr>
              <a:t>Dwell on your last exam</a:t>
            </a:r>
            <a:r>
              <a:rPr lang="en-GB" b="0" i="0" dirty="0">
                <a:solidFill>
                  <a:srgbClr val="141414"/>
                </a:solidFill>
                <a:effectLst/>
                <a:latin typeface="ReithSans"/>
              </a:rPr>
              <a:t> You can't change what's happened in the past, so once you leave the exam hall, try not to think about what you could have done differently. Instead, put all your energy into focusing on your next exam. If you do think that you made a mistake on your last paper then learn from it, and make sure you don't make the same mistake on your next exam!’</a:t>
            </a:r>
            <a:r>
              <a:rPr lang="en-GB" b="0" i="0" dirty="0" err="1">
                <a:solidFill>
                  <a:srgbClr val="141414"/>
                </a:solidFill>
                <a:effectLst/>
                <a:latin typeface="ReithSans"/>
              </a:rPr>
              <a:t>ts</a:t>
            </a:r>
            <a:endParaRPr lang="en-GB" b="0" i="0" dirty="0">
              <a:solidFill>
                <a:srgbClr val="141414"/>
              </a:solidFill>
              <a:effectLst/>
              <a:latin typeface="ReithSans"/>
            </a:endParaRPr>
          </a:p>
        </p:txBody>
      </p:sp>
      <p:sp>
        <p:nvSpPr>
          <p:cNvPr id="7" name="TextBox 6">
            <a:extLst>
              <a:ext uri="{FF2B5EF4-FFF2-40B4-BE49-F238E27FC236}">
                <a16:creationId xmlns:a16="http://schemas.microsoft.com/office/drawing/2014/main" id="{E60DD731-3526-3222-363E-286930599A12}"/>
              </a:ext>
            </a:extLst>
          </p:cNvPr>
          <p:cNvSpPr txBox="1"/>
          <p:nvPr/>
        </p:nvSpPr>
        <p:spPr>
          <a:xfrm>
            <a:off x="0" y="692696"/>
            <a:ext cx="6140244" cy="6186309"/>
          </a:xfrm>
          <a:prstGeom prst="rect">
            <a:avLst/>
          </a:prstGeom>
          <a:solidFill>
            <a:schemeClr val="accent3">
              <a:lumMod val="60000"/>
              <a:lumOff val="40000"/>
            </a:schemeClr>
          </a:solidFill>
        </p:spPr>
        <p:txBody>
          <a:bodyPr wrap="square">
            <a:spAutoFit/>
          </a:bodyPr>
          <a:lstStyle/>
          <a:p>
            <a:pPr algn="l" fontAlgn="base"/>
            <a:r>
              <a:rPr lang="en-GB" b="1" i="0" dirty="0">
                <a:solidFill>
                  <a:srgbClr val="141414"/>
                </a:solidFill>
                <a:effectLst/>
                <a:latin typeface="ReithSans"/>
              </a:rPr>
              <a:t>Do</a:t>
            </a:r>
          </a:p>
          <a:p>
            <a:pPr algn="l" fontAlgn="base"/>
            <a:r>
              <a:rPr lang="en-GB" b="1" i="0" dirty="0">
                <a:solidFill>
                  <a:srgbClr val="141414"/>
                </a:solidFill>
                <a:effectLst/>
                <a:latin typeface="inherit"/>
              </a:rPr>
              <a:t>Look after yourself</a:t>
            </a:r>
            <a:r>
              <a:rPr lang="en-GB" b="0" i="0" dirty="0">
                <a:solidFill>
                  <a:srgbClr val="141414"/>
                </a:solidFill>
                <a:effectLst/>
                <a:latin typeface="ReithSans"/>
              </a:rPr>
              <a:t> Get a good night's sleep on the run up to your exams, but especially the night before your exam. </a:t>
            </a:r>
          </a:p>
          <a:p>
            <a:pPr algn="l" fontAlgn="base"/>
            <a:r>
              <a:rPr lang="en-GB" b="1" i="0" dirty="0">
                <a:solidFill>
                  <a:srgbClr val="141414"/>
                </a:solidFill>
                <a:effectLst/>
                <a:latin typeface="inherit"/>
                <a:hlinkClick r:id="rId2"/>
              </a:rPr>
              <a:t>Eating a sensible diet</a:t>
            </a:r>
            <a:r>
              <a:rPr lang="en-GB" b="0" i="0" dirty="0">
                <a:solidFill>
                  <a:srgbClr val="141414"/>
                </a:solidFill>
                <a:effectLst/>
                <a:latin typeface="ReithSans"/>
              </a:rPr>
              <a:t>, </a:t>
            </a:r>
            <a:r>
              <a:rPr lang="en-GB" b="1" i="0" dirty="0">
                <a:solidFill>
                  <a:srgbClr val="141414"/>
                </a:solidFill>
                <a:effectLst/>
                <a:latin typeface="inherit"/>
                <a:hlinkClick r:id="rId3"/>
              </a:rPr>
              <a:t>exercising</a:t>
            </a:r>
            <a:r>
              <a:rPr lang="en-GB" b="0" i="0" dirty="0">
                <a:solidFill>
                  <a:srgbClr val="141414"/>
                </a:solidFill>
                <a:effectLst/>
                <a:latin typeface="ReithSans"/>
              </a:rPr>
              <a:t> and staying hydrated can all help with tackling your exams, so make sure you take good care of yourself on the run up to, and during your exams.</a:t>
            </a:r>
          </a:p>
          <a:p>
            <a:pPr algn="l" fontAlgn="base"/>
            <a:r>
              <a:rPr lang="en-GB" b="0" i="0" dirty="0">
                <a:solidFill>
                  <a:srgbClr val="141414"/>
                </a:solidFill>
                <a:effectLst/>
                <a:latin typeface="ReithSans"/>
              </a:rPr>
              <a:t> </a:t>
            </a:r>
          </a:p>
          <a:p>
            <a:pPr algn="l" fontAlgn="base"/>
            <a:r>
              <a:rPr lang="en-GB" b="1" i="0" dirty="0">
                <a:solidFill>
                  <a:srgbClr val="141414"/>
                </a:solidFill>
                <a:effectLst/>
                <a:latin typeface="inherit"/>
              </a:rPr>
              <a:t>Stop and reset</a:t>
            </a:r>
            <a:r>
              <a:rPr lang="en-GB" b="0" i="0" dirty="0">
                <a:solidFill>
                  <a:srgbClr val="141414"/>
                </a:solidFill>
                <a:effectLst/>
                <a:latin typeface="ReithSans"/>
              </a:rPr>
              <a:t> If your mind goes blank during an exam, it's perfectly fine to take a moment to regain your composure and get yourself back on track. If you do go completely blank in an exam, then try not to dwell on it, fold the corner of your exam paper at the point where you got stuck, then if you have time at the end, come back to that question.</a:t>
            </a:r>
          </a:p>
          <a:p>
            <a:pPr algn="l" fontAlgn="base"/>
            <a:endParaRPr lang="en-GB" b="0" i="0" dirty="0">
              <a:solidFill>
                <a:srgbClr val="141414"/>
              </a:solidFill>
              <a:effectLst/>
              <a:latin typeface="ReithSans"/>
            </a:endParaRPr>
          </a:p>
          <a:p>
            <a:pPr algn="l" fontAlgn="base"/>
            <a:r>
              <a:rPr lang="en-GB" b="1" i="0" dirty="0">
                <a:solidFill>
                  <a:srgbClr val="141414"/>
                </a:solidFill>
                <a:effectLst/>
                <a:latin typeface="inherit"/>
              </a:rPr>
              <a:t>Keep an eye on the time</a:t>
            </a:r>
            <a:r>
              <a:rPr lang="en-GB" b="0" i="0" dirty="0">
                <a:solidFill>
                  <a:srgbClr val="141414"/>
                </a:solidFill>
                <a:effectLst/>
                <a:latin typeface="ReithSans"/>
              </a:rPr>
              <a:t> There should be a large clock in the exam room – make sure you can see it from where you're sitting. At the start of your paper, you can plan how long you want to spend on each question. Our top tip is to divide the time you have for your exam by the amount of marks in your paper, so sixty marks in one hour is one minute per mark – but make sure to allow enough time to make your plan, read the paper and to check your answers at the end.</a:t>
            </a:r>
          </a:p>
        </p:txBody>
      </p:sp>
      <p:sp>
        <p:nvSpPr>
          <p:cNvPr id="8" name="TextBox 7">
            <a:extLst>
              <a:ext uri="{FF2B5EF4-FFF2-40B4-BE49-F238E27FC236}">
                <a16:creationId xmlns:a16="http://schemas.microsoft.com/office/drawing/2014/main" id="{B5666584-497D-FE76-37CE-6B550F6BD9E3}"/>
              </a:ext>
            </a:extLst>
          </p:cNvPr>
          <p:cNvSpPr txBox="1"/>
          <p:nvPr/>
        </p:nvSpPr>
        <p:spPr>
          <a:xfrm>
            <a:off x="3575720" y="44624"/>
            <a:ext cx="4824536" cy="461665"/>
          </a:xfrm>
          <a:prstGeom prst="rect">
            <a:avLst/>
          </a:prstGeom>
          <a:solidFill>
            <a:schemeClr val="tx2">
              <a:lumMod val="40000"/>
              <a:lumOff val="60000"/>
            </a:schemeClr>
          </a:solidFill>
        </p:spPr>
        <p:txBody>
          <a:bodyPr wrap="square" rtlCol="0">
            <a:spAutoFit/>
          </a:bodyPr>
          <a:lstStyle/>
          <a:p>
            <a:r>
              <a:rPr lang="en-GB" sz="2400" b="1" dirty="0"/>
              <a:t>Top Tips! Exam Do’s and Don’ts</a:t>
            </a:r>
          </a:p>
        </p:txBody>
      </p:sp>
    </p:spTree>
    <p:extLst>
      <p:ext uri="{BB962C8B-B14F-4D97-AF65-F5344CB8AC3E}">
        <p14:creationId xmlns:p14="http://schemas.microsoft.com/office/powerpoint/2010/main" val="531610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F0FEF9-A5FC-539A-74A0-7C082CC3FACA}"/>
              </a:ext>
            </a:extLst>
          </p:cNvPr>
          <p:cNvPicPr>
            <a:picLocks noChangeAspect="1"/>
          </p:cNvPicPr>
          <p:nvPr/>
        </p:nvPicPr>
        <p:blipFill>
          <a:blip r:embed="rId2"/>
          <a:stretch>
            <a:fillRect/>
          </a:stretch>
        </p:blipFill>
        <p:spPr>
          <a:xfrm>
            <a:off x="2135560" y="1340768"/>
            <a:ext cx="8939705" cy="5184576"/>
          </a:xfrm>
          <a:prstGeom prst="rect">
            <a:avLst/>
          </a:prstGeom>
        </p:spPr>
      </p:pic>
      <p:sp>
        <p:nvSpPr>
          <p:cNvPr id="4" name="TextBox 3">
            <a:extLst>
              <a:ext uri="{FF2B5EF4-FFF2-40B4-BE49-F238E27FC236}">
                <a16:creationId xmlns:a16="http://schemas.microsoft.com/office/drawing/2014/main" id="{2CFBA388-81FA-DE35-001E-F183E86D20B4}"/>
              </a:ext>
            </a:extLst>
          </p:cNvPr>
          <p:cNvSpPr txBox="1"/>
          <p:nvPr/>
        </p:nvSpPr>
        <p:spPr>
          <a:xfrm>
            <a:off x="4727848" y="764704"/>
            <a:ext cx="4104456" cy="461665"/>
          </a:xfrm>
          <a:prstGeom prst="rect">
            <a:avLst/>
          </a:prstGeom>
          <a:noFill/>
        </p:spPr>
        <p:txBody>
          <a:bodyPr wrap="square" rtlCol="0">
            <a:spAutoFit/>
          </a:bodyPr>
          <a:lstStyle/>
          <a:p>
            <a:r>
              <a:rPr lang="en-GB" sz="2400" u="sng" dirty="0"/>
              <a:t>Statistics GCSE Overview</a:t>
            </a:r>
          </a:p>
        </p:txBody>
      </p:sp>
    </p:spTree>
    <p:extLst>
      <p:ext uri="{BB962C8B-B14F-4D97-AF65-F5344CB8AC3E}">
        <p14:creationId xmlns:p14="http://schemas.microsoft.com/office/powerpoint/2010/main" val="3470747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23785B-C1D9-E575-54B4-463B68B6BFD6}"/>
              </a:ext>
            </a:extLst>
          </p:cNvPr>
          <p:cNvPicPr>
            <a:picLocks noChangeAspect="1"/>
          </p:cNvPicPr>
          <p:nvPr/>
        </p:nvPicPr>
        <p:blipFill>
          <a:blip r:embed="rId2"/>
          <a:stretch>
            <a:fillRect/>
          </a:stretch>
        </p:blipFill>
        <p:spPr>
          <a:xfrm>
            <a:off x="1487488" y="1484784"/>
            <a:ext cx="9339956" cy="4752528"/>
          </a:xfrm>
          <a:prstGeom prst="rect">
            <a:avLst/>
          </a:prstGeom>
        </p:spPr>
      </p:pic>
      <p:sp>
        <p:nvSpPr>
          <p:cNvPr id="4" name="TextBox 3">
            <a:extLst>
              <a:ext uri="{FF2B5EF4-FFF2-40B4-BE49-F238E27FC236}">
                <a16:creationId xmlns:a16="http://schemas.microsoft.com/office/drawing/2014/main" id="{271B4AC3-6E17-C21E-6DB4-946805AEEA36}"/>
              </a:ext>
            </a:extLst>
          </p:cNvPr>
          <p:cNvSpPr txBox="1"/>
          <p:nvPr/>
        </p:nvSpPr>
        <p:spPr>
          <a:xfrm>
            <a:off x="2711624" y="620688"/>
            <a:ext cx="5976664" cy="461665"/>
          </a:xfrm>
          <a:prstGeom prst="rect">
            <a:avLst/>
          </a:prstGeom>
          <a:noFill/>
        </p:spPr>
        <p:txBody>
          <a:bodyPr wrap="square" rtlCol="0">
            <a:spAutoFit/>
          </a:bodyPr>
          <a:lstStyle/>
          <a:p>
            <a:r>
              <a:rPr lang="en-GB" sz="2400" u="sng" dirty="0"/>
              <a:t>Types of Questions on the GCSE Papers </a:t>
            </a:r>
          </a:p>
        </p:txBody>
      </p:sp>
    </p:spTree>
    <p:extLst>
      <p:ext uri="{BB962C8B-B14F-4D97-AF65-F5344CB8AC3E}">
        <p14:creationId xmlns:p14="http://schemas.microsoft.com/office/powerpoint/2010/main" val="1886741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9482F3-226E-CA0B-6E5E-E5BF27FE8B51}"/>
              </a:ext>
            </a:extLst>
          </p:cNvPr>
          <p:cNvSpPr txBox="1"/>
          <p:nvPr/>
        </p:nvSpPr>
        <p:spPr>
          <a:xfrm>
            <a:off x="3251684" y="605829"/>
            <a:ext cx="5688632" cy="523220"/>
          </a:xfrm>
          <a:prstGeom prst="rect">
            <a:avLst/>
          </a:prstGeom>
          <a:noFill/>
        </p:spPr>
        <p:txBody>
          <a:bodyPr wrap="square" rtlCol="0">
            <a:spAutoFit/>
          </a:bodyPr>
          <a:lstStyle/>
          <a:p>
            <a:r>
              <a:rPr lang="en-GB" sz="2800" u="sng" dirty="0"/>
              <a:t>Higher Formulae (provided on paper)</a:t>
            </a:r>
          </a:p>
        </p:txBody>
      </p:sp>
      <p:pic>
        <p:nvPicPr>
          <p:cNvPr id="7" name="Picture 6">
            <a:extLst>
              <a:ext uri="{FF2B5EF4-FFF2-40B4-BE49-F238E27FC236}">
                <a16:creationId xmlns:a16="http://schemas.microsoft.com/office/drawing/2014/main" id="{6E172C9A-0886-C931-45AB-F884CC3DB40A}"/>
              </a:ext>
            </a:extLst>
          </p:cNvPr>
          <p:cNvPicPr>
            <a:picLocks noChangeAspect="1"/>
          </p:cNvPicPr>
          <p:nvPr/>
        </p:nvPicPr>
        <p:blipFill>
          <a:blip r:embed="rId2"/>
          <a:stretch>
            <a:fillRect/>
          </a:stretch>
        </p:blipFill>
        <p:spPr>
          <a:xfrm>
            <a:off x="3332340" y="1129049"/>
            <a:ext cx="5527319" cy="5633988"/>
          </a:xfrm>
          <a:prstGeom prst="rect">
            <a:avLst/>
          </a:prstGeom>
        </p:spPr>
      </p:pic>
      <p:sp>
        <p:nvSpPr>
          <p:cNvPr id="4" name="Speech Bubble: Oval 3">
            <a:extLst>
              <a:ext uri="{FF2B5EF4-FFF2-40B4-BE49-F238E27FC236}">
                <a16:creationId xmlns:a16="http://schemas.microsoft.com/office/drawing/2014/main" id="{702E754A-424A-BE74-A5C7-F7172B9D9F1E}"/>
              </a:ext>
            </a:extLst>
          </p:cNvPr>
          <p:cNvSpPr/>
          <p:nvPr/>
        </p:nvSpPr>
        <p:spPr>
          <a:xfrm>
            <a:off x="10056440" y="1412776"/>
            <a:ext cx="2016224" cy="2304256"/>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List of formulae </a:t>
            </a:r>
            <a:r>
              <a:rPr lang="en-GB" u="sng" dirty="0"/>
              <a:t>not </a:t>
            </a:r>
            <a:r>
              <a:rPr lang="en-GB" dirty="0"/>
              <a:t>provided are available on Teams </a:t>
            </a:r>
          </a:p>
        </p:txBody>
      </p:sp>
    </p:spTree>
    <p:extLst>
      <p:ext uri="{BB962C8B-B14F-4D97-AF65-F5344CB8AC3E}">
        <p14:creationId xmlns:p14="http://schemas.microsoft.com/office/powerpoint/2010/main" val="843433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9449C4-D472-046A-9E12-A53E35C9269F}"/>
              </a:ext>
            </a:extLst>
          </p:cNvPr>
          <p:cNvPicPr>
            <a:picLocks noChangeAspect="1"/>
          </p:cNvPicPr>
          <p:nvPr/>
        </p:nvPicPr>
        <p:blipFill>
          <a:blip r:embed="rId4"/>
          <a:stretch>
            <a:fillRect/>
          </a:stretch>
        </p:blipFill>
        <p:spPr>
          <a:xfrm>
            <a:off x="191344" y="1029612"/>
            <a:ext cx="7284442" cy="2808312"/>
          </a:xfrm>
          <a:prstGeom prst="rect">
            <a:avLst/>
          </a:prstGeom>
        </p:spPr>
      </p:pic>
      <p:sp>
        <p:nvSpPr>
          <p:cNvPr id="4" name="TextBox 3">
            <a:extLst>
              <a:ext uri="{FF2B5EF4-FFF2-40B4-BE49-F238E27FC236}">
                <a16:creationId xmlns:a16="http://schemas.microsoft.com/office/drawing/2014/main" id="{C9900EBA-06C2-09EC-C2B4-BB4E8977F3DA}"/>
              </a:ext>
            </a:extLst>
          </p:cNvPr>
          <p:cNvSpPr txBox="1"/>
          <p:nvPr/>
        </p:nvSpPr>
        <p:spPr>
          <a:xfrm>
            <a:off x="2711624" y="573873"/>
            <a:ext cx="8100083" cy="461665"/>
          </a:xfrm>
          <a:prstGeom prst="rect">
            <a:avLst/>
          </a:prstGeom>
          <a:noFill/>
        </p:spPr>
        <p:txBody>
          <a:bodyPr wrap="square" rtlCol="0">
            <a:spAutoFit/>
          </a:bodyPr>
          <a:lstStyle/>
          <a:p>
            <a:r>
              <a:rPr lang="en-GB" sz="2400" u="sng" dirty="0"/>
              <a:t>Statistics Revision Websites: </a:t>
            </a:r>
            <a:r>
              <a:rPr lang="en-GB" sz="2400" u="sng" dirty="0" err="1">
                <a:solidFill>
                  <a:srgbClr val="FF0000"/>
                </a:solidFill>
              </a:rPr>
              <a:t>Mathsgenie</a:t>
            </a:r>
            <a:r>
              <a:rPr lang="en-GB" sz="2400" u="sng" dirty="0">
                <a:solidFill>
                  <a:srgbClr val="FF0000"/>
                </a:solidFill>
              </a:rPr>
              <a:t> Statistics</a:t>
            </a:r>
          </a:p>
        </p:txBody>
      </p:sp>
      <p:pic>
        <p:nvPicPr>
          <p:cNvPr id="6" name="Picture 5">
            <a:extLst>
              <a:ext uri="{FF2B5EF4-FFF2-40B4-BE49-F238E27FC236}">
                <a16:creationId xmlns:a16="http://schemas.microsoft.com/office/drawing/2014/main" id="{450E997F-7622-2D41-D064-BCFB73EFE7C7}"/>
              </a:ext>
            </a:extLst>
          </p:cNvPr>
          <p:cNvPicPr>
            <a:picLocks noChangeAspect="1"/>
          </p:cNvPicPr>
          <p:nvPr/>
        </p:nvPicPr>
        <p:blipFill>
          <a:blip r:embed="rId5"/>
          <a:stretch>
            <a:fillRect/>
          </a:stretch>
        </p:blipFill>
        <p:spPr>
          <a:xfrm>
            <a:off x="5231904" y="3347860"/>
            <a:ext cx="6986411" cy="3466614"/>
          </a:xfrm>
          <a:prstGeom prst="rect">
            <a:avLst/>
          </a:prstGeom>
        </p:spPr>
      </p:pic>
      <p:sp>
        <p:nvSpPr>
          <p:cNvPr id="7" name="TextBox 6">
            <a:extLst>
              <a:ext uri="{FF2B5EF4-FFF2-40B4-BE49-F238E27FC236}">
                <a16:creationId xmlns:a16="http://schemas.microsoft.com/office/drawing/2014/main" id="{45F04497-AA9C-0165-103E-17FD50EC6531}"/>
              </a:ext>
            </a:extLst>
          </p:cNvPr>
          <p:cNvSpPr txBox="1"/>
          <p:nvPr/>
        </p:nvSpPr>
        <p:spPr>
          <a:xfrm>
            <a:off x="1271464" y="3853416"/>
            <a:ext cx="3888432" cy="461665"/>
          </a:xfrm>
          <a:prstGeom prst="rect">
            <a:avLst/>
          </a:prstGeom>
          <a:noFill/>
        </p:spPr>
        <p:txBody>
          <a:bodyPr wrap="square" rtlCol="0">
            <a:spAutoFit/>
          </a:bodyPr>
          <a:lstStyle/>
          <a:p>
            <a:r>
              <a:rPr lang="en-GB" sz="2400" dirty="0"/>
              <a:t>Past Papers</a:t>
            </a:r>
          </a:p>
        </p:txBody>
      </p:sp>
      <p:sp>
        <p:nvSpPr>
          <p:cNvPr id="8" name="TextBox 7">
            <a:extLst>
              <a:ext uri="{FF2B5EF4-FFF2-40B4-BE49-F238E27FC236}">
                <a16:creationId xmlns:a16="http://schemas.microsoft.com/office/drawing/2014/main" id="{DD4D1589-0693-6CD0-5DB7-3E5904139336}"/>
              </a:ext>
            </a:extLst>
          </p:cNvPr>
          <p:cNvSpPr txBox="1"/>
          <p:nvPr/>
        </p:nvSpPr>
        <p:spPr>
          <a:xfrm>
            <a:off x="7968208" y="2824640"/>
            <a:ext cx="3888432" cy="461665"/>
          </a:xfrm>
          <a:prstGeom prst="rect">
            <a:avLst/>
          </a:prstGeom>
          <a:noFill/>
        </p:spPr>
        <p:txBody>
          <a:bodyPr wrap="square" rtlCol="0">
            <a:spAutoFit/>
          </a:bodyPr>
          <a:lstStyle/>
          <a:p>
            <a:r>
              <a:rPr lang="en-GB" sz="2400" dirty="0"/>
              <a:t>Topic GCSE Questions</a:t>
            </a:r>
          </a:p>
        </p:txBody>
      </p:sp>
      <p:pic>
        <p:nvPicPr>
          <p:cNvPr id="9" name="Recorded Sound">
            <a:hlinkClick r:id="" action="ppaction://media"/>
            <a:extLst>
              <a:ext uri="{FF2B5EF4-FFF2-40B4-BE49-F238E27FC236}">
                <a16:creationId xmlns:a16="http://schemas.microsoft.com/office/drawing/2014/main" id="{694135C0-AA69-48EF-A6E7-8288CCACC7A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234390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38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9900EBA-06C2-09EC-C2B4-BB4E8977F3DA}"/>
              </a:ext>
            </a:extLst>
          </p:cNvPr>
          <p:cNvSpPr txBox="1"/>
          <p:nvPr/>
        </p:nvSpPr>
        <p:spPr>
          <a:xfrm>
            <a:off x="2689086" y="494164"/>
            <a:ext cx="7920880" cy="584775"/>
          </a:xfrm>
          <a:prstGeom prst="rect">
            <a:avLst/>
          </a:prstGeom>
          <a:noFill/>
        </p:spPr>
        <p:txBody>
          <a:bodyPr wrap="square" rtlCol="0">
            <a:spAutoFit/>
          </a:bodyPr>
          <a:lstStyle/>
          <a:p>
            <a:r>
              <a:rPr lang="en-GB" sz="3200" u="sng" dirty="0"/>
              <a:t>Statistics Revision Websites: </a:t>
            </a:r>
            <a:r>
              <a:rPr lang="en-GB" sz="3200" u="sng" dirty="0" err="1">
                <a:solidFill>
                  <a:srgbClr val="FF0000"/>
                </a:solidFill>
              </a:rPr>
              <a:t>Statsacademy</a:t>
            </a:r>
            <a:endParaRPr lang="en-GB" sz="3200" u="sng" dirty="0">
              <a:solidFill>
                <a:srgbClr val="FF0000"/>
              </a:solidFill>
            </a:endParaRPr>
          </a:p>
        </p:txBody>
      </p:sp>
      <p:sp>
        <p:nvSpPr>
          <p:cNvPr id="8" name="TextBox 7">
            <a:extLst>
              <a:ext uri="{FF2B5EF4-FFF2-40B4-BE49-F238E27FC236}">
                <a16:creationId xmlns:a16="http://schemas.microsoft.com/office/drawing/2014/main" id="{DD4D1589-0693-6CD0-5DB7-3E5904139336}"/>
              </a:ext>
            </a:extLst>
          </p:cNvPr>
          <p:cNvSpPr txBox="1"/>
          <p:nvPr/>
        </p:nvSpPr>
        <p:spPr>
          <a:xfrm>
            <a:off x="1896443" y="2852936"/>
            <a:ext cx="3888432" cy="2246769"/>
          </a:xfrm>
          <a:prstGeom prst="rect">
            <a:avLst/>
          </a:prstGeom>
          <a:noFill/>
        </p:spPr>
        <p:txBody>
          <a:bodyPr wrap="square" rtlCol="0">
            <a:spAutoFit/>
          </a:bodyPr>
          <a:lstStyle/>
          <a:p>
            <a:r>
              <a:rPr lang="en-GB" sz="2800" dirty="0"/>
              <a:t>Includes:</a:t>
            </a:r>
          </a:p>
          <a:p>
            <a:r>
              <a:rPr lang="en-GB" sz="2800" dirty="0"/>
              <a:t>Revision notes</a:t>
            </a:r>
          </a:p>
          <a:p>
            <a:r>
              <a:rPr lang="en-GB" sz="2800" dirty="0"/>
              <a:t>Chapter notes</a:t>
            </a:r>
          </a:p>
          <a:p>
            <a:r>
              <a:rPr lang="en-GB" sz="2800" dirty="0"/>
              <a:t>Past papers</a:t>
            </a:r>
          </a:p>
          <a:p>
            <a:r>
              <a:rPr lang="en-GB" sz="2800" dirty="0"/>
              <a:t>GCSE topic questions</a:t>
            </a:r>
          </a:p>
        </p:txBody>
      </p:sp>
      <p:pic>
        <p:nvPicPr>
          <p:cNvPr id="5" name="Picture 4">
            <a:extLst>
              <a:ext uri="{FF2B5EF4-FFF2-40B4-BE49-F238E27FC236}">
                <a16:creationId xmlns:a16="http://schemas.microsoft.com/office/drawing/2014/main" id="{CCC6E54B-BBD7-7C3B-A516-011B524510D7}"/>
              </a:ext>
            </a:extLst>
          </p:cNvPr>
          <p:cNvPicPr>
            <a:picLocks noChangeAspect="1"/>
          </p:cNvPicPr>
          <p:nvPr/>
        </p:nvPicPr>
        <p:blipFill>
          <a:blip r:embed="rId4"/>
          <a:stretch>
            <a:fillRect/>
          </a:stretch>
        </p:blipFill>
        <p:spPr>
          <a:xfrm>
            <a:off x="1919536" y="1078939"/>
            <a:ext cx="8714054" cy="1485965"/>
          </a:xfrm>
          <a:prstGeom prst="rect">
            <a:avLst/>
          </a:prstGeom>
        </p:spPr>
      </p:pic>
      <p:pic>
        <p:nvPicPr>
          <p:cNvPr id="2" name="Recorded Sound">
            <a:hlinkClick r:id="" action="ppaction://media"/>
            <a:extLst>
              <a:ext uri="{FF2B5EF4-FFF2-40B4-BE49-F238E27FC236}">
                <a16:creationId xmlns:a16="http://schemas.microsoft.com/office/drawing/2014/main" id="{9280F5F4-D181-457D-8DA8-D47B95809C2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827797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54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2E7880-F894-88F0-3ECD-92E8D86E6458}"/>
              </a:ext>
            </a:extLst>
          </p:cNvPr>
          <p:cNvPicPr>
            <a:picLocks noChangeAspect="1"/>
          </p:cNvPicPr>
          <p:nvPr/>
        </p:nvPicPr>
        <p:blipFill>
          <a:blip r:embed="rId4"/>
          <a:stretch>
            <a:fillRect/>
          </a:stretch>
        </p:blipFill>
        <p:spPr>
          <a:xfrm>
            <a:off x="153922" y="1233845"/>
            <a:ext cx="8664691" cy="3132091"/>
          </a:xfrm>
          <a:prstGeom prst="rect">
            <a:avLst/>
          </a:prstGeom>
        </p:spPr>
      </p:pic>
      <p:pic>
        <p:nvPicPr>
          <p:cNvPr id="5" name="Picture 4">
            <a:extLst>
              <a:ext uri="{FF2B5EF4-FFF2-40B4-BE49-F238E27FC236}">
                <a16:creationId xmlns:a16="http://schemas.microsoft.com/office/drawing/2014/main" id="{996D3BCD-4490-CCEA-2E14-AE9780E34229}"/>
              </a:ext>
            </a:extLst>
          </p:cNvPr>
          <p:cNvPicPr>
            <a:picLocks noChangeAspect="1"/>
          </p:cNvPicPr>
          <p:nvPr/>
        </p:nvPicPr>
        <p:blipFill>
          <a:blip r:embed="rId5"/>
          <a:stretch>
            <a:fillRect/>
          </a:stretch>
        </p:blipFill>
        <p:spPr>
          <a:xfrm>
            <a:off x="8040216" y="3550284"/>
            <a:ext cx="3970364" cy="2743438"/>
          </a:xfrm>
          <a:prstGeom prst="rect">
            <a:avLst/>
          </a:prstGeom>
        </p:spPr>
      </p:pic>
      <p:sp>
        <p:nvSpPr>
          <p:cNvPr id="6" name="TextBox 5">
            <a:extLst>
              <a:ext uri="{FF2B5EF4-FFF2-40B4-BE49-F238E27FC236}">
                <a16:creationId xmlns:a16="http://schemas.microsoft.com/office/drawing/2014/main" id="{144B2C5B-657C-2807-0CBB-6CB053CB4D98}"/>
              </a:ext>
            </a:extLst>
          </p:cNvPr>
          <p:cNvSpPr txBox="1"/>
          <p:nvPr/>
        </p:nvSpPr>
        <p:spPr>
          <a:xfrm>
            <a:off x="1055440" y="514990"/>
            <a:ext cx="8784976" cy="523220"/>
          </a:xfrm>
          <a:prstGeom prst="rect">
            <a:avLst/>
          </a:prstGeom>
          <a:noFill/>
        </p:spPr>
        <p:txBody>
          <a:bodyPr wrap="square" rtlCol="0">
            <a:spAutoFit/>
          </a:bodyPr>
          <a:lstStyle/>
          <a:p>
            <a:r>
              <a:rPr lang="en-GB" sz="2800" u="sng" dirty="0"/>
              <a:t>Statistics GCSE Revision Guides and Workbooks</a:t>
            </a:r>
          </a:p>
        </p:txBody>
      </p:sp>
      <p:sp>
        <p:nvSpPr>
          <p:cNvPr id="7" name="TextBox 6">
            <a:extLst>
              <a:ext uri="{FF2B5EF4-FFF2-40B4-BE49-F238E27FC236}">
                <a16:creationId xmlns:a16="http://schemas.microsoft.com/office/drawing/2014/main" id="{2234B6B1-BD4F-E867-ABF5-A6DF3C9920E0}"/>
              </a:ext>
            </a:extLst>
          </p:cNvPr>
          <p:cNvSpPr txBox="1"/>
          <p:nvPr/>
        </p:nvSpPr>
        <p:spPr>
          <a:xfrm>
            <a:off x="7881795" y="6334780"/>
            <a:ext cx="4608512" cy="523220"/>
          </a:xfrm>
          <a:prstGeom prst="rect">
            <a:avLst/>
          </a:prstGeom>
          <a:noFill/>
        </p:spPr>
        <p:txBody>
          <a:bodyPr wrap="square" rtlCol="0">
            <a:spAutoFit/>
          </a:bodyPr>
          <a:lstStyle/>
          <a:p>
            <a:r>
              <a:rPr lang="en-GB" sz="2800" u="sng" dirty="0"/>
              <a:t>Statistics GCSE Textbook PDF</a:t>
            </a:r>
          </a:p>
        </p:txBody>
      </p:sp>
      <p:sp>
        <p:nvSpPr>
          <p:cNvPr id="8" name="Speech Bubble: Oval 7">
            <a:extLst>
              <a:ext uri="{FF2B5EF4-FFF2-40B4-BE49-F238E27FC236}">
                <a16:creationId xmlns:a16="http://schemas.microsoft.com/office/drawing/2014/main" id="{70A72C0F-9A9D-128D-8B1E-ED992340BDF1}"/>
              </a:ext>
            </a:extLst>
          </p:cNvPr>
          <p:cNvSpPr/>
          <p:nvPr/>
        </p:nvSpPr>
        <p:spPr>
          <a:xfrm flipH="1">
            <a:off x="9691918" y="1958625"/>
            <a:ext cx="2318662" cy="1412777"/>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Available on Teams as a PDF</a:t>
            </a:r>
          </a:p>
        </p:txBody>
      </p:sp>
      <p:sp>
        <p:nvSpPr>
          <p:cNvPr id="10" name="Speech Bubble: Rectangle with Corners Rounded 9">
            <a:extLst>
              <a:ext uri="{FF2B5EF4-FFF2-40B4-BE49-F238E27FC236}">
                <a16:creationId xmlns:a16="http://schemas.microsoft.com/office/drawing/2014/main" id="{BAA507A8-60A0-B3BF-DB05-1EFE192D4B3B}"/>
              </a:ext>
            </a:extLst>
          </p:cNvPr>
          <p:cNvSpPr/>
          <p:nvPr/>
        </p:nvSpPr>
        <p:spPr>
          <a:xfrm>
            <a:off x="3442151" y="2363290"/>
            <a:ext cx="2088232" cy="1008112"/>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You should have a copy of each of these already</a:t>
            </a:r>
          </a:p>
        </p:txBody>
      </p:sp>
      <p:pic>
        <p:nvPicPr>
          <p:cNvPr id="2" name="Recorded Sound">
            <a:hlinkClick r:id="" action="ppaction://media"/>
            <a:extLst>
              <a:ext uri="{FF2B5EF4-FFF2-40B4-BE49-F238E27FC236}">
                <a16:creationId xmlns:a16="http://schemas.microsoft.com/office/drawing/2014/main" id="{26A46898-32B5-4307-9EFB-6022F4A6800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558163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44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AC3E40-09E0-D5CD-214C-28ACDB4B55F3}"/>
              </a:ext>
            </a:extLst>
          </p:cNvPr>
          <p:cNvPicPr>
            <a:picLocks noChangeAspect="1"/>
          </p:cNvPicPr>
          <p:nvPr/>
        </p:nvPicPr>
        <p:blipFill>
          <a:blip r:embed="rId4"/>
          <a:stretch>
            <a:fillRect/>
          </a:stretch>
        </p:blipFill>
        <p:spPr>
          <a:xfrm>
            <a:off x="119336" y="1916832"/>
            <a:ext cx="2269675" cy="4795508"/>
          </a:xfrm>
          <a:prstGeom prst="rect">
            <a:avLst/>
          </a:prstGeom>
        </p:spPr>
      </p:pic>
      <p:sp>
        <p:nvSpPr>
          <p:cNvPr id="4" name="TextBox 3">
            <a:extLst>
              <a:ext uri="{FF2B5EF4-FFF2-40B4-BE49-F238E27FC236}">
                <a16:creationId xmlns:a16="http://schemas.microsoft.com/office/drawing/2014/main" id="{6A51088A-418E-9AF6-EACD-71F6D041177D}"/>
              </a:ext>
            </a:extLst>
          </p:cNvPr>
          <p:cNvSpPr txBox="1"/>
          <p:nvPr/>
        </p:nvSpPr>
        <p:spPr>
          <a:xfrm>
            <a:off x="184173" y="1115445"/>
            <a:ext cx="2269675" cy="830997"/>
          </a:xfrm>
          <a:prstGeom prst="rect">
            <a:avLst/>
          </a:prstGeom>
          <a:noFill/>
        </p:spPr>
        <p:txBody>
          <a:bodyPr wrap="square" rtlCol="0">
            <a:spAutoFit/>
          </a:bodyPr>
          <a:lstStyle/>
          <a:p>
            <a:r>
              <a:rPr lang="en-GB" sz="2400" dirty="0"/>
              <a:t>All lessons – General - files</a:t>
            </a:r>
          </a:p>
        </p:txBody>
      </p:sp>
      <p:sp>
        <p:nvSpPr>
          <p:cNvPr id="5" name="TextBox 4">
            <a:extLst>
              <a:ext uri="{FF2B5EF4-FFF2-40B4-BE49-F238E27FC236}">
                <a16:creationId xmlns:a16="http://schemas.microsoft.com/office/drawing/2014/main" id="{17BE0448-D6D4-8A0D-ACEC-D62779EB9617}"/>
              </a:ext>
            </a:extLst>
          </p:cNvPr>
          <p:cNvSpPr txBox="1"/>
          <p:nvPr/>
        </p:nvSpPr>
        <p:spPr>
          <a:xfrm>
            <a:off x="3143672" y="588663"/>
            <a:ext cx="7416824" cy="461665"/>
          </a:xfrm>
          <a:prstGeom prst="rect">
            <a:avLst/>
          </a:prstGeom>
          <a:noFill/>
        </p:spPr>
        <p:txBody>
          <a:bodyPr wrap="square" rtlCol="0">
            <a:spAutoFit/>
          </a:bodyPr>
          <a:lstStyle/>
          <a:p>
            <a:r>
              <a:rPr lang="en-GB" sz="2400" u="sng" dirty="0"/>
              <a:t>Teams: Includes all lessons, PDF Textbook, Unit notes etc</a:t>
            </a:r>
          </a:p>
        </p:txBody>
      </p:sp>
      <p:pic>
        <p:nvPicPr>
          <p:cNvPr id="7" name="Picture 6">
            <a:extLst>
              <a:ext uri="{FF2B5EF4-FFF2-40B4-BE49-F238E27FC236}">
                <a16:creationId xmlns:a16="http://schemas.microsoft.com/office/drawing/2014/main" id="{FC680011-5336-A0F6-5C2F-D90CFC3B386E}"/>
              </a:ext>
            </a:extLst>
          </p:cNvPr>
          <p:cNvPicPr>
            <a:picLocks noChangeAspect="1"/>
          </p:cNvPicPr>
          <p:nvPr/>
        </p:nvPicPr>
        <p:blipFill>
          <a:blip r:embed="rId5"/>
          <a:stretch>
            <a:fillRect/>
          </a:stretch>
        </p:blipFill>
        <p:spPr>
          <a:xfrm>
            <a:off x="27246" y="548680"/>
            <a:ext cx="2453853" cy="289585"/>
          </a:xfrm>
          <a:prstGeom prst="rect">
            <a:avLst/>
          </a:prstGeom>
        </p:spPr>
      </p:pic>
      <p:pic>
        <p:nvPicPr>
          <p:cNvPr id="9" name="Picture 8">
            <a:extLst>
              <a:ext uri="{FF2B5EF4-FFF2-40B4-BE49-F238E27FC236}">
                <a16:creationId xmlns:a16="http://schemas.microsoft.com/office/drawing/2014/main" id="{2AA32FA4-6952-5292-7D52-B5D2B050F12B}"/>
              </a:ext>
            </a:extLst>
          </p:cNvPr>
          <p:cNvPicPr>
            <a:picLocks noChangeAspect="1"/>
          </p:cNvPicPr>
          <p:nvPr/>
        </p:nvPicPr>
        <p:blipFill>
          <a:blip r:embed="rId6"/>
          <a:stretch>
            <a:fillRect/>
          </a:stretch>
        </p:blipFill>
        <p:spPr>
          <a:xfrm>
            <a:off x="3143672" y="1935334"/>
            <a:ext cx="4541914" cy="4359018"/>
          </a:xfrm>
          <a:prstGeom prst="rect">
            <a:avLst/>
          </a:prstGeom>
        </p:spPr>
      </p:pic>
      <p:pic>
        <p:nvPicPr>
          <p:cNvPr id="11" name="Picture 10">
            <a:extLst>
              <a:ext uri="{FF2B5EF4-FFF2-40B4-BE49-F238E27FC236}">
                <a16:creationId xmlns:a16="http://schemas.microsoft.com/office/drawing/2014/main" id="{52F3CCE1-A4D9-03D0-5D96-E588E2D4D7E1}"/>
              </a:ext>
            </a:extLst>
          </p:cNvPr>
          <p:cNvPicPr>
            <a:picLocks noChangeAspect="1"/>
          </p:cNvPicPr>
          <p:nvPr/>
        </p:nvPicPr>
        <p:blipFill>
          <a:blip r:embed="rId7"/>
          <a:stretch>
            <a:fillRect/>
          </a:stretch>
        </p:blipFill>
        <p:spPr>
          <a:xfrm>
            <a:off x="6469370" y="1188013"/>
            <a:ext cx="5585944" cy="342930"/>
          </a:xfrm>
          <a:prstGeom prst="rect">
            <a:avLst/>
          </a:prstGeom>
        </p:spPr>
      </p:pic>
      <p:pic>
        <p:nvPicPr>
          <p:cNvPr id="13" name="Picture 12">
            <a:extLst>
              <a:ext uri="{FF2B5EF4-FFF2-40B4-BE49-F238E27FC236}">
                <a16:creationId xmlns:a16="http://schemas.microsoft.com/office/drawing/2014/main" id="{2EBF40A5-0E8F-9648-0DF1-2368410412B1}"/>
              </a:ext>
            </a:extLst>
          </p:cNvPr>
          <p:cNvPicPr>
            <a:picLocks noChangeAspect="1"/>
          </p:cNvPicPr>
          <p:nvPr/>
        </p:nvPicPr>
        <p:blipFill>
          <a:blip r:embed="rId8"/>
          <a:stretch>
            <a:fillRect/>
          </a:stretch>
        </p:blipFill>
        <p:spPr>
          <a:xfrm>
            <a:off x="8460499" y="1916832"/>
            <a:ext cx="3673158" cy="3863675"/>
          </a:xfrm>
          <a:prstGeom prst="rect">
            <a:avLst/>
          </a:prstGeom>
        </p:spPr>
      </p:pic>
      <p:pic>
        <p:nvPicPr>
          <p:cNvPr id="10" name="Recorded Sound">
            <a:hlinkClick r:id="" action="ppaction://media"/>
            <a:extLst>
              <a:ext uri="{FF2B5EF4-FFF2-40B4-BE49-F238E27FC236}">
                <a16:creationId xmlns:a16="http://schemas.microsoft.com/office/drawing/2014/main" id="{0AC6C977-DCD0-4E6A-8934-AC6898B2E2D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808147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72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13b3a04-fe76-47e2-86e8-2dbb6722e609">
      <Terms xmlns="http://schemas.microsoft.com/office/infopath/2007/PartnerControls"/>
    </lcf76f155ced4ddcb4097134ff3c332f>
    <TaxCatchAll xmlns="92e14fe5-5db3-4e84-b802-5441ea3ea67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CD6FB37B9F14E44869D9E0EF2DAF4E7" ma:contentTypeVersion="17" ma:contentTypeDescription="Create a new document." ma:contentTypeScope="" ma:versionID="96ceb983cda1d7aa542bb42955af36d5">
  <xsd:schema xmlns:xsd="http://www.w3.org/2001/XMLSchema" xmlns:xs="http://www.w3.org/2001/XMLSchema" xmlns:p="http://schemas.microsoft.com/office/2006/metadata/properties" xmlns:ns2="913b3a04-fe76-47e2-86e8-2dbb6722e609" xmlns:ns3="92e14fe5-5db3-4e84-b802-5441ea3ea674" targetNamespace="http://schemas.microsoft.com/office/2006/metadata/properties" ma:root="true" ma:fieldsID="c8cba7bb120bae750aa87ea627d01246" ns2:_="" ns3:_="">
    <xsd:import namespace="913b3a04-fe76-47e2-86e8-2dbb6722e609"/>
    <xsd:import namespace="92e14fe5-5db3-4e84-b802-5441ea3ea67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3b3a04-fe76-47e2-86e8-2dbb6722e6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66c7601-3705-40a9-a1e1-b249fa7d711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2e14fe5-5db3-4e84-b802-5441ea3ea67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5d52fe9d-6a6d-453d-91fe-d254cf375b17}" ma:internalName="TaxCatchAll" ma:showField="CatchAllData" ma:web="92e14fe5-5db3-4e84-b802-5441ea3ea67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C5701C-0E9F-4D0A-A87D-DCD6741BB584}">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8c892d24-8450-47dd-8dd6-119a4afcabf5"/>
    <ds:schemaRef ds:uri="9526db91-ce64-40b3-8c25-5c832e07ead2"/>
    <ds:schemaRef ds:uri="http://www.w3.org/XML/1998/namespace"/>
    <ds:schemaRef ds:uri="http://purl.org/dc/dcmitype/"/>
  </ds:schemaRefs>
</ds:datastoreItem>
</file>

<file path=customXml/itemProps2.xml><?xml version="1.0" encoding="utf-8"?>
<ds:datastoreItem xmlns:ds="http://schemas.openxmlformats.org/officeDocument/2006/customXml" ds:itemID="{215D0285-58ED-4882-B397-F8040AC50596}">
  <ds:schemaRefs>
    <ds:schemaRef ds:uri="http://schemas.microsoft.com/sharepoint/v3/contenttype/forms"/>
  </ds:schemaRefs>
</ds:datastoreItem>
</file>

<file path=customXml/itemProps3.xml><?xml version="1.0" encoding="utf-8"?>
<ds:datastoreItem xmlns:ds="http://schemas.openxmlformats.org/officeDocument/2006/customXml" ds:itemID="{15612816-E156-45BF-B583-4BC0EE605167}"/>
</file>

<file path=docProps/app.xml><?xml version="1.0" encoding="utf-8"?>
<Properties xmlns="http://schemas.openxmlformats.org/officeDocument/2006/extended-properties" xmlns:vt="http://schemas.openxmlformats.org/officeDocument/2006/docPropsVTypes">
  <TotalTime>230</TotalTime>
  <Words>604</Words>
  <Application>Microsoft Office PowerPoint</Application>
  <PresentationFormat>Widescreen</PresentationFormat>
  <Paragraphs>46</Paragraphs>
  <Slides>9</Slides>
  <Notes>0</Notes>
  <HiddenSlides>0</HiddenSlides>
  <MMClips>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inherit</vt:lpstr>
      <vt:lpstr>ReithSans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Authorised Users Only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Lindsey Jones</dc:creator>
  <cp:lastModifiedBy>R Mohammed</cp:lastModifiedBy>
  <cp:revision>199</cp:revision>
  <dcterms:created xsi:type="dcterms:W3CDTF">2015-06-02T15:46:42Z</dcterms:created>
  <dcterms:modified xsi:type="dcterms:W3CDTF">2024-02-01T15:36:55Z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0x010100DCD6FB37B9F14E44869D9E0EF2DAF4E7</vt:lpwstr>
  </property>
  <property fmtid="{D5CDD505-2E9C-101B-9397-08002B2CF9AE}" pid="3" name="MediaServiceImageTags">
    <vt:lpwstr/>
  </property>
</Properties>
</file>